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1"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70" r:id="rId16"/>
    <p:sldId id="269"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Canva Sans" panose="020B0604020202020204" charset="0"/>
      <p:regular r:id="rId22"/>
    </p:embeddedFont>
    <p:embeddedFont>
      <p:font typeface="Canva Sans Bold" panose="020B0604020202020204" charset="0"/>
      <p:regular r:id="rId23"/>
    </p:embeddedFont>
    <p:embeddedFont>
      <p:font typeface="Open Sans Bold" panose="020B0604020202020204" charset="0"/>
      <p:regular r:id="rId24"/>
    </p:embeddedFont>
    <p:embeddedFont>
      <p:font typeface="Open Sans Light" panose="020B0306030504020204" pitchFamily="34" charset="0"/>
      <p:regular r:id="rId25"/>
      <p:italic r:id="rId26"/>
    </p:embeddedFont>
    <p:embeddedFont>
      <p:font typeface="Roboto Condensed" panose="02000000000000000000" pitchFamily="2" charset="0"/>
      <p:regular r:id="rId27"/>
      <p:bold r:id="rId28"/>
      <p:italic r:id="rId29"/>
      <p:boldItalic r:id="rId30"/>
    </p:embeddedFont>
    <p:embeddedFont>
      <p:font typeface="Roboto Condensed Bold" panose="02000000000000000000"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8.jpe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4.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231E6-F958-A342-5E81-6B08EE86007F}"/>
              </a:ext>
            </a:extLst>
          </p:cNvPr>
          <p:cNvPicPr>
            <a:picLocks noChangeAspect="1"/>
          </p:cNvPicPr>
          <p:nvPr/>
        </p:nvPicPr>
        <p:blipFill>
          <a:blip r:embed="rId2"/>
          <a:stretch>
            <a:fillRect/>
          </a:stretch>
        </p:blipFill>
        <p:spPr>
          <a:xfrm>
            <a:off x="2134" y="-114300"/>
            <a:ext cx="18590666" cy="10401300"/>
          </a:xfrm>
          <a:prstGeom prst="rect">
            <a:avLst/>
          </a:prstGeom>
        </p:spPr>
      </p:pic>
      <p:sp>
        <p:nvSpPr>
          <p:cNvPr id="4" name="Rectangle 3">
            <a:extLst>
              <a:ext uri="{FF2B5EF4-FFF2-40B4-BE49-F238E27FC236}">
                <a16:creationId xmlns:a16="http://schemas.microsoft.com/office/drawing/2014/main" id="{10FA8ABF-8636-BD1A-63EE-9196EC70F666}"/>
              </a:ext>
            </a:extLst>
          </p:cNvPr>
          <p:cNvSpPr/>
          <p:nvPr/>
        </p:nvSpPr>
        <p:spPr>
          <a:xfrm>
            <a:off x="872896" y="2857500"/>
            <a:ext cx="826360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TEAM – DATA MINDS(ON02)</a:t>
            </a:r>
          </a:p>
        </p:txBody>
      </p:sp>
    </p:spTree>
    <p:extLst>
      <p:ext uri="{BB962C8B-B14F-4D97-AF65-F5344CB8AC3E}">
        <p14:creationId xmlns:p14="http://schemas.microsoft.com/office/powerpoint/2010/main" val="429163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4908839" y="9124872"/>
            <a:ext cx="27488974" cy="5102625"/>
            <a:chOff x="0" y="0"/>
            <a:chExt cx="7239895" cy="1343901"/>
          </a:xfrm>
        </p:grpSpPr>
        <p:sp>
          <p:nvSpPr>
            <p:cNvPr id="3" name="Freeform 3"/>
            <p:cNvSpPr/>
            <p:nvPr/>
          </p:nvSpPr>
          <p:spPr>
            <a:xfrm>
              <a:off x="0" y="0"/>
              <a:ext cx="7239895" cy="1343901"/>
            </a:xfrm>
            <a:custGeom>
              <a:avLst/>
              <a:gdLst/>
              <a:ahLst/>
              <a:cxnLst/>
              <a:rect l="l" t="t" r="r" b="b"/>
              <a:pathLst>
                <a:path w="7239895" h="1343901">
                  <a:moveTo>
                    <a:pt x="0" y="0"/>
                  </a:moveTo>
                  <a:lnTo>
                    <a:pt x="7239895" y="0"/>
                  </a:lnTo>
                  <a:lnTo>
                    <a:pt x="7239895" y="1343901"/>
                  </a:lnTo>
                  <a:lnTo>
                    <a:pt x="0" y="1343901"/>
                  </a:lnTo>
                  <a:close/>
                </a:path>
              </a:pathLst>
            </a:custGeom>
            <a:solidFill>
              <a:srgbClr val="35858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603166" y="9001047"/>
            <a:ext cx="6464964" cy="1097332"/>
          </a:xfrm>
          <a:prstGeom prst="rect">
            <a:avLst/>
          </a:prstGeom>
        </p:spPr>
        <p:txBody>
          <a:bodyPr lIns="0" tIns="0" rIns="0" bIns="0" rtlCol="0" anchor="t">
            <a:spAutoFit/>
          </a:bodyPr>
          <a:lstStyle/>
          <a:p>
            <a:pPr algn="ctr">
              <a:lnSpc>
                <a:spcPts val="8987"/>
              </a:lnSpc>
            </a:pPr>
            <a:r>
              <a:rPr lang="en-US" sz="6419">
                <a:solidFill>
                  <a:srgbClr val="FFFFFF"/>
                </a:solidFill>
                <a:latin typeface="Canva Sans Bold"/>
              </a:rPr>
              <a:t>DATA ANALYSIS</a:t>
            </a:r>
          </a:p>
        </p:txBody>
      </p:sp>
      <p:sp>
        <p:nvSpPr>
          <p:cNvPr id="6" name="TextBox 6"/>
          <p:cNvSpPr txBox="1"/>
          <p:nvPr/>
        </p:nvSpPr>
        <p:spPr>
          <a:xfrm>
            <a:off x="0" y="42227"/>
            <a:ext cx="17259300" cy="887095"/>
          </a:xfrm>
          <a:prstGeom prst="rect">
            <a:avLst/>
          </a:prstGeom>
        </p:spPr>
        <p:txBody>
          <a:bodyPr lIns="0" tIns="0" rIns="0" bIns="0" rtlCol="0" anchor="t">
            <a:spAutoFit/>
          </a:bodyPr>
          <a:lstStyle/>
          <a:p>
            <a:pPr algn="ctr">
              <a:lnSpc>
                <a:spcPts val="7279"/>
              </a:lnSpc>
            </a:pPr>
            <a:r>
              <a:rPr lang="en-US" sz="5199" u="sng">
                <a:solidFill>
                  <a:srgbClr val="FFFFFF"/>
                </a:solidFill>
                <a:latin typeface="Canva Sans Bold"/>
              </a:rPr>
              <a:t>DATA CLEANING, WRANGLING AND VISUALISATION</a:t>
            </a:r>
          </a:p>
        </p:txBody>
      </p:sp>
      <p:sp>
        <p:nvSpPr>
          <p:cNvPr id="7" name="TextBox 7"/>
          <p:cNvSpPr txBox="1"/>
          <p:nvPr/>
        </p:nvSpPr>
        <p:spPr>
          <a:xfrm>
            <a:off x="1001917" y="2085777"/>
            <a:ext cx="15667462" cy="5132816"/>
          </a:xfrm>
          <a:prstGeom prst="rect">
            <a:avLst/>
          </a:prstGeom>
        </p:spPr>
        <p:txBody>
          <a:bodyPr lIns="0" tIns="0" rIns="0" bIns="0" rtlCol="0" anchor="t">
            <a:spAutoFit/>
          </a:bodyPr>
          <a:lstStyle/>
          <a:p>
            <a:pPr marL="936975" lvl="1" indent="-468487" algn="just">
              <a:lnSpc>
                <a:spcPts val="5077"/>
              </a:lnSpc>
              <a:buFont typeface="Arial"/>
              <a:buChar char="•"/>
            </a:pPr>
            <a:r>
              <a:rPr lang="en-US" sz="4339" spc="216">
                <a:solidFill>
                  <a:srgbClr val="FFFFFF"/>
                </a:solidFill>
                <a:latin typeface="Roboto Condensed"/>
              </a:rPr>
              <a:t>Two datasets i.e. user health data and the City data</a:t>
            </a:r>
          </a:p>
          <a:p>
            <a:pPr marL="936975" lvl="1" indent="-468487" algn="just">
              <a:lnSpc>
                <a:spcPts val="5077"/>
              </a:lnSpc>
              <a:buFont typeface="Arial"/>
              <a:buChar char="•"/>
            </a:pPr>
            <a:r>
              <a:rPr lang="en-US" sz="4339" spc="216">
                <a:solidFill>
                  <a:srgbClr val="FFFFFF"/>
                </a:solidFill>
                <a:latin typeface="Roboto Condensed"/>
              </a:rPr>
              <a:t>The user data contained the information about users such as health bio data and activities as well as their location.</a:t>
            </a:r>
          </a:p>
          <a:p>
            <a:pPr marL="936975" lvl="1" indent="-468487" algn="just">
              <a:lnSpc>
                <a:spcPts val="5077"/>
              </a:lnSpc>
              <a:buFont typeface="Arial"/>
              <a:buChar char="•"/>
            </a:pPr>
            <a:r>
              <a:rPr lang="en-US" sz="4339" spc="216">
                <a:solidFill>
                  <a:srgbClr val="FFFFFF"/>
                </a:solidFill>
                <a:latin typeface="Roboto Condensed"/>
              </a:rPr>
              <a:t>The City data contained the different cities in terms of latitudes and longitudes, pm2.5 values,Temp &amp; humidity CO, CO2, Benzene and so on. </a:t>
            </a:r>
          </a:p>
          <a:p>
            <a:pPr marL="936975" lvl="1" indent="-468487" algn="just">
              <a:lnSpc>
                <a:spcPts val="5077"/>
              </a:lnSpc>
              <a:buFont typeface="Arial"/>
              <a:buChar char="•"/>
            </a:pPr>
            <a:r>
              <a:rPr lang="en-US" sz="4339" spc="216">
                <a:solidFill>
                  <a:srgbClr val="FFFFFF"/>
                </a:solidFill>
                <a:latin typeface="Roboto Condensed"/>
              </a:rPr>
              <a:t>Both datasets were cleaned by dropping missing values of the selected columns and then  visualised it.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4908839" y="9124872"/>
            <a:ext cx="27488974" cy="5102625"/>
            <a:chOff x="0" y="0"/>
            <a:chExt cx="7239895" cy="1343901"/>
          </a:xfrm>
        </p:grpSpPr>
        <p:sp>
          <p:nvSpPr>
            <p:cNvPr id="3" name="Freeform 3"/>
            <p:cNvSpPr/>
            <p:nvPr/>
          </p:nvSpPr>
          <p:spPr>
            <a:xfrm>
              <a:off x="0" y="0"/>
              <a:ext cx="7239895" cy="1343901"/>
            </a:xfrm>
            <a:custGeom>
              <a:avLst/>
              <a:gdLst/>
              <a:ahLst/>
              <a:cxnLst/>
              <a:rect l="l" t="t" r="r" b="b"/>
              <a:pathLst>
                <a:path w="7239895" h="1343901">
                  <a:moveTo>
                    <a:pt x="0" y="0"/>
                  </a:moveTo>
                  <a:lnTo>
                    <a:pt x="7239895" y="0"/>
                  </a:lnTo>
                  <a:lnTo>
                    <a:pt x="7239895" y="1343901"/>
                  </a:lnTo>
                  <a:lnTo>
                    <a:pt x="0" y="1343901"/>
                  </a:lnTo>
                  <a:close/>
                </a:path>
              </a:pathLst>
            </a:custGeom>
            <a:solidFill>
              <a:srgbClr val="35858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066057" y="1028700"/>
            <a:ext cx="14155886" cy="7971150"/>
          </a:xfrm>
          <a:custGeom>
            <a:avLst/>
            <a:gdLst/>
            <a:ahLst/>
            <a:cxnLst/>
            <a:rect l="l" t="t" r="r" b="b"/>
            <a:pathLst>
              <a:path w="14155886" h="7971150">
                <a:moveTo>
                  <a:pt x="0" y="0"/>
                </a:moveTo>
                <a:lnTo>
                  <a:pt x="14155886" y="0"/>
                </a:lnTo>
                <a:lnTo>
                  <a:pt x="14155886" y="7971150"/>
                </a:lnTo>
                <a:lnTo>
                  <a:pt x="0" y="7971150"/>
                </a:lnTo>
                <a:lnTo>
                  <a:pt x="0" y="0"/>
                </a:lnTo>
                <a:close/>
              </a:path>
            </a:pathLst>
          </a:custGeom>
          <a:blipFill>
            <a:blip r:embed="rId2"/>
            <a:stretch>
              <a:fillRect l="-1865"/>
            </a:stretch>
          </a:blipFill>
        </p:spPr>
      </p:sp>
      <p:sp>
        <p:nvSpPr>
          <p:cNvPr id="6" name="TextBox 6"/>
          <p:cNvSpPr txBox="1"/>
          <p:nvPr/>
        </p:nvSpPr>
        <p:spPr>
          <a:xfrm>
            <a:off x="5603166" y="9001047"/>
            <a:ext cx="6464964" cy="1097332"/>
          </a:xfrm>
          <a:prstGeom prst="rect">
            <a:avLst/>
          </a:prstGeom>
        </p:spPr>
        <p:txBody>
          <a:bodyPr lIns="0" tIns="0" rIns="0" bIns="0" rtlCol="0" anchor="t">
            <a:spAutoFit/>
          </a:bodyPr>
          <a:lstStyle/>
          <a:p>
            <a:pPr algn="ctr">
              <a:lnSpc>
                <a:spcPts val="8987"/>
              </a:lnSpc>
            </a:pPr>
            <a:r>
              <a:rPr lang="en-US" sz="6419">
                <a:solidFill>
                  <a:srgbClr val="FFFFFF"/>
                </a:solidFill>
                <a:latin typeface="Canva Sans Bold"/>
              </a:rPr>
              <a:t>DATA ANALYSIS</a:t>
            </a:r>
          </a:p>
        </p:txBody>
      </p:sp>
      <p:sp>
        <p:nvSpPr>
          <p:cNvPr id="7" name="TextBox 7"/>
          <p:cNvSpPr txBox="1"/>
          <p:nvPr/>
        </p:nvSpPr>
        <p:spPr>
          <a:xfrm>
            <a:off x="0" y="42227"/>
            <a:ext cx="17259300" cy="887095"/>
          </a:xfrm>
          <a:prstGeom prst="rect">
            <a:avLst/>
          </a:prstGeom>
        </p:spPr>
        <p:txBody>
          <a:bodyPr lIns="0" tIns="0" rIns="0" bIns="0" rtlCol="0" anchor="t">
            <a:spAutoFit/>
          </a:bodyPr>
          <a:lstStyle/>
          <a:p>
            <a:pPr algn="ctr">
              <a:lnSpc>
                <a:spcPts val="7279"/>
              </a:lnSpc>
            </a:pPr>
            <a:r>
              <a:rPr lang="en-US" sz="5199" u="sng">
                <a:solidFill>
                  <a:srgbClr val="FFFFFF"/>
                </a:solidFill>
                <a:latin typeface="Canva Sans Bold"/>
              </a:rPr>
              <a:t>DATA CLEANING, WRANGLING AND VISUALISATION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4908839" y="9124872"/>
            <a:ext cx="27488974" cy="5102625"/>
            <a:chOff x="0" y="0"/>
            <a:chExt cx="7239895" cy="1343901"/>
          </a:xfrm>
        </p:grpSpPr>
        <p:sp>
          <p:nvSpPr>
            <p:cNvPr id="3" name="Freeform 3"/>
            <p:cNvSpPr/>
            <p:nvPr/>
          </p:nvSpPr>
          <p:spPr>
            <a:xfrm>
              <a:off x="0" y="0"/>
              <a:ext cx="7239895" cy="1343901"/>
            </a:xfrm>
            <a:custGeom>
              <a:avLst/>
              <a:gdLst/>
              <a:ahLst/>
              <a:cxnLst/>
              <a:rect l="l" t="t" r="r" b="b"/>
              <a:pathLst>
                <a:path w="7239895" h="1343901">
                  <a:moveTo>
                    <a:pt x="0" y="0"/>
                  </a:moveTo>
                  <a:lnTo>
                    <a:pt x="7239895" y="0"/>
                  </a:lnTo>
                  <a:lnTo>
                    <a:pt x="7239895" y="1343901"/>
                  </a:lnTo>
                  <a:lnTo>
                    <a:pt x="0" y="1343901"/>
                  </a:lnTo>
                  <a:close/>
                </a:path>
              </a:pathLst>
            </a:custGeom>
            <a:solidFill>
              <a:srgbClr val="35858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603166" y="9001047"/>
            <a:ext cx="6464964" cy="1097332"/>
          </a:xfrm>
          <a:prstGeom prst="rect">
            <a:avLst/>
          </a:prstGeom>
        </p:spPr>
        <p:txBody>
          <a:bodyPr lIns="0" tIns="0" rIns="0" bIns="0" rtlCol="0" anchor="t">
            <a:spAutoFit/>
          </a:bodyPr>
          <a:lstStyle/>
          <a:p>
            <a:pPr algn="ctr">
              <a:lnSpc>
                <a:spcPts val="8987"/>
              </a:lnSpc>
            </a:pPr>
            <a:r>
              <a:rPr lang="en-US" sz="6419">
                <a:solidFill>
                  <a:srgbClr val="FFFFFF"/>
                </a:solidFill>
                <a:latin typeface="Canva Sans Bold"/>
              </a:rPr>
              <a:t>DATA ANALYSIS</a:t>
            </a:r>
          </a:p>
        </p:txBody>
      </p:sp>
      <p:sp>
        <p:nvSpPr>
          <p:cNvPr id="6" name="TextBox 6"/>
          <p:cNvSpPr txBox="1"/>
          <p:nvPr/>
        </p:nvSpPr>
        <p:spPr>
          <a:xfrm>
            <a:off x="0" y="42227"/>
            <a:ext cx="17259300" cy="887095"/>
          </a:xfrm>
          <a:prstGeom prst="rect">
            <a:avLst/>
          </a:prstGeom>
        </p:spPr>
        <p:txBody>
          <a:bodyPr lIns="0" tIns="0" rIns="0" bIns="0" rtlCol="0" anchor="t">
            <a:spAutoFit/>
          </a:bodyPr>
          <a:lstStyle/>
          <a:p>
            <a:pPr algn="ctr">
              <a:lnSpc>
                <a:spcPts val="7279"/>
              </a:lnSpc>
            </a:pPr>
            <a:r>
              <a:rPr lang="en-US" sz="5199" u="sng">
                <a:solidFill>
                  <a:srgbClr val="FFFFFF"/>
                </a:solidFill>
                <a:latin typeface="Canva Sans Bold"/>
              </a:rPr>
              <a:t>DATA TRAINING</a:t>
            </a:r>
          </a:p>
        </p:txBody>
      </p:sp>
      <p:sp>
        <p:nvSpPr>
          <p:cNvPr id="7" name="TextBox 7"/>
          <p:cNvSpPr txBox="1"/>
          <p:nvPr/>
        </p:nvSpPr>
        <p:spPr>
          <a:xfrm>
            <a:off x="2286979" y="1772256"/>
            <a:ext cx="13714042" cy="6318250"/>
          </a:xfrm>
          <a:prstGeom prst="rect">
            <a:avLst/>
          </a:prstGeom>
        </p:spPr>
        <p:txBody>
          <a:bodyPr lIns="0" tIns="0" rIns="0" bIns="0" rtlCol="0" anchor="t">
            <a:spAutoFit/>
          </a:bodyPr>
          <a:lstStyle/>
          <a:p>
            <a:pPr marL="863599" lvl="1" indent="-431800" algn="just">
              <a:lnSpc>
                <a:spcPts val="5599"/>
              </a:lnSpc>
              <a:buFont typeface="Arial"/>
              <a:buChar char="•"/>
            </a:pPr>
            <a:r>
              <a:rPr lang="en-US" sz="3999" spc="199">
                <a:solidFill>
                  <a:srgbClr val="FFFFFF"/>
                </a:solidFill>
                <a:latin typeface="Roboto Condensed"/>
              </a:rPr>
              <a:t>Data was split into training and test data in the proportion of 7:3.</a:t>
            </a:r>
          </a:p>
          <a:p>
            <a:pPr marL="863599" lvl="1" indent="-431800" algn="just">
              <a:lnSpc>
                <a:spcPts val="5599"/>
              </a:lnSpc>
              <a:buFont typeface="Arial"/>
              <a:buChar char="•"/>
            </a:pPr>
            <a:r>
              <a:rPr lang="en-US" sz="3999" spc="199">
                <a:solidFill>
                  <a:srgbClr val="FFFFFF"/>
                </a:solidFill>
                <a:latin typeface="Roboto Condensed"/>
              </a:rPr>
              <a:t>It was scaled up so as it is kinda relative.</a:t>
            </a:r>
          </a:p>
          <a:p>
            <a:pPr marL="863599" lvl="1" indent="-431800" algn="just">
              <a:lnSpc>
                <a:spcPts val="5599"/>
              </a:lnSpc>
              <a:buFont typeface="Arial"/>
              <a:buChar char="•"/>
            </a:pPr>
            <a:r>
              <a:rPr lang="en-US" sz="3999" spc="199">
                <a:solidFill>
                  <a:srgbClr val="FFFFFF"/>
                </a:solidFill>
                <a:latin typeface="Roboto Condensed"/>
              </a:rPr>
              <a:t>Different algorithms used like Support Vector Machine, decision tree, Logistic Regression, Decision Tree, and KNN.</a:t>
            </a:r>
          </a:p>
          <a:p>
            <a:pPr marL="863599" lvl="1" indent="-431800" algn="just">
              <a:lnSpc>
                <a:spcPts val="5599"/>
              </a:lnSpc>
              <a:buFont typeface="Arial"/>
              <a:buChar char="•"/>
            </a:pPr>
            <a:r>
              <a:rPr lang="en-US" sz="3999" spc="199">
                <a:solidFill>
                  <a:srgbClr val="FFFFFF"/>
                </a:solidFill>
                <a:latin typeface="Roboto Condensed"/>
              </a:rPr>
              <a:t>Techniques to improve accuracy</a:t>
            </a:r>
          </a:p>
          <a:p>
            <a:pPr marL="863599" lvl="1" indent="-431800" algn="just">
              <a:lnSpc>
                <a:spcPts val="5599"/>
              </a:lnSpc>
              <a:buFont typeface="Arial"/>
              <a:buChar char="•"/>
            </a:pPr>
            <a:r>
              <a:rPr lang="en-US" sz="3999" spc="199">
                <a:solidFill>
                  <a:srgbClr val="FFFFFF"/>
                </a:solidFill>
                <a:latin typeface="Roboto Condensed"/>
              </a:rPr>
              <a:t>Hyperparameter tuning using gridsearch and random search (provided the best)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4908839" y="9124872"/>
            <a:ext cx="27488974" cy="5102625"/>
            <a:chOff x="0" y="0"/>
            <a:chExt cx="7239895" cy="1343901"/>
          </a:xfrm>
        </p:grpSpPr>
        <p:sp>
          <p:nvSpPr>
            <p:cNvPr id="3" name="Freeform 3"/>
            <p:cNvSpPr/>
            <p:nvPr/>
          </p:nvSpPr>
          <p:spPr>
            <a:xfrm>
              <a:off x="0" y="0"/>
              <a:ext cx="7239895" cy="1343901"/>
            </a:xfrm>
            <a:custGeom>
              <a:avLst/>
              <a:gdLst/>
              <a:ahLst/>
              <a:cxnLst/>
              <a:rect l="l" t="t" r="r" b="b"/>
              <a:pathLst>
                <a:path w="7239895" h="1343901">
                  <a:moveTo>
                    <a:pt x="0" y="0"/>
                  </a:moveTo>
                  <a:lnTo>
                    <a:pt x="7239895" y="0"/>
                  </a:lnTo>
                  <a:lnTo>
                    <a:pt x="7239895" y="1343901"/>
                  </a:lnTo>
                  <a:lnTo>
                    <a:pt x="0" y="1343901"/>
                  </a:lnTo>
                  <a:close/>
                </a:path>
              </a:pathLst>
            </a:custGeom>
            <a:solidFill>
              <a:srgbClr val="35858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603166" y="9001047"/>
            <a:ext cx="6464964" cy="1097332"/>
          </a:xfrm>
          <a:prstGeom prst="rect">
            <a:avLst/>
          </a:prstGeom>
        </p:spPr>
        <p:txBody>
          <a:bodyPr lIns="0" tIns="0" rIns="0" bIns="0" rtlCol="0" anchor="t">
            <a:spAutoFit/>
          </a:bodyPr>
          <a:lstStyle/>
          <a:p>
            <a:pPr algn="ctr">
              <a:lnSpc>
                <a:spcPts val="8987"/>
              </a:lnSpc>
            </a:pPr>
            <a:r>
              <a:rPr lang="en-US" sz="6419">
                <a:solidFill>
                  <a:srgbClr val="FFFFFF"/>
                </a:solidFill>
                <a:latin typeface="Canva Sans Bold"/>
              </a:rPr>
              <a:t>DATA ANALYSIS</a:t>
            </a:r>
          </a:p>
        </p:txBody>
      </p:sp>
      <p:sp>
        <p:nvSpPr>
          <p:cNvPr id="6" name="TextBox 6"/>
          <p:cNvSpPr txBox="1"/>
          <p:nvPr/>
        </p:nvSpPr>
        <p:spPr>
          <a:xfrm>
            <a:off x="0" y="42227"/>
            <a:ext cx="17259300" cy="887095"/>
          </a:xfrm>
          <a:prstGeom prst="rect">
            <a:avLst/>
          </a:prstGeom>
        </p:spPr>
        <p:txBody>
          <a:bodyPr lIns="0" tIns="0" rIns="0" bIns="0" rtlCol="0" anchor="t">
            <a:spAutoFit/>
          </a:bodyPr>
          <a:lstStyle/>
          <a:p>
            <a:pPr algn="ctr">
              <a:lnSpc>
                <a:spcPts val="7279"/>
              </a:lnSpc>
            </a:pPr>
            <a:r>
              <a:rPr lang="en-US" sz="5199" u="sng">
                <a:solidFill>
                  <a:srgbClr val="FFFFFF"/>
                </a:solidFill>
                <a:latin typeface="Canva Sans Bold"/>
              </a:rPr>
              <a:t>DEPLOYMENT OF MODEL</a:t>
            </a:r>
          </a:p>
        </p:txBody>
      </p:sp>
      <p:sp>
        <p:nvSpPr>
          <p:cNvPr id="7" name="TextBox 7"/>
          <p:cNvSpPr txBox="1"/>
          <p:nvPr/>
        </p:nvSpPr>
        <p:spPr>
          <a:xfrm>
            <a:off x="726487" y="1630185"/>
            <a:ext cx="17259300" cy="2958465"/>
          </a:xfrm>
          <a:prstGeom prst="rect">
            <a:avLst/>
          </a:prstGeom>
        </p:spPr>
        <p:txBody>
          <a:bodyPr lIns="0" tIns="0" rIns="0" bIns="0" rtlCol="0" anchor="t">
            <a:spAutoFit/>
          </a:bodyPr>
          <a:lstStyle/>
          <a:p>
            <a:pPr algn="just">
              <a:lnSpc>
                <a:spcPts val="4679"/>
              </a:lnSpc>
              <a:spcBef>
                <a:spcPct val="0"/>
              </a:spcBef>
            </a:pPr>
            <a:r>
              <a:rPr lang="en-US" sz="3999" spc="199">
                <a:solidFill>
                  <a:srgbClr val="FFFFFF"/>
                </a:solidFill>
                <a:latin typeface="Roboto Condensed"/>
              </a:rPr>
              <a:t>the Decision Tree algorithm has outperformed other algorithms and is considered the best choice for your "EnviroPredict HealthGuard" project. Decision Trees are known for their interpretability and ability to handle both classification and regression tasks effectively. Here are some key advantages of using Decision Trees</a:t>
            </a:r>
          </a:p>
        </p:txBody>
      </p:sp>
      <p:sp>
        <p:nvSpPr>
          <p:cNvPr id="8" name="TextBox 8"/>
          <p:cNvSpPr txBox="1"/>
          <p:nvPr/>
        </p:nvSpPr>
        <p:spPr>
          <a:xfrm>
            <a:off x="726487" y="5293500"/>
            <a:ext cx="17259300" cy="2367915"/>
          </a:xfrm>
          <a:prstGeom prst="rect">
            <a:avLst/>
          </a:prstGeom>
        </p:spPr>
        <p:txBody>
          <a:bodyPr lIns="0" tIns="0" rIns="0" bIns="0" rtlCol="0" anchor="t">
            <a:spAutoFit/>
          </a:bodyPr>
          <a:lstStyle/>
          <a:p>
            <a:pPr algn="just">
              <a:lnSpc>
                <a:spcPts val="4679"/>
              </a:lnSpc>
              <a:spcBef>
                <a:spcPct val="0"/>
              </a:spcBef>
            </a:pPr>
            <a:r>
              <a:rPr lang="en-US" sz="3999" spc="199">
                <a:solidFill>
                  <a:srgbClr val="FFFFFF"/>
                </a:solidFill>
                <a:latin typeface="Roboto Condensed"/>
              </a:rPr>
              <a:t>Decision Trees provide a clear, visual representation of decision rules, making it easier to understand how the model reaches its predictions. This interpretability is crucial for healthcare applications where transparency is essential.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4961433" y="8517283"/>
            <a:ext cx="27488974" cy="5102625"/>
            <a:chOff x="0" y="0"/>
            <a:chExt cx="7239895" cy="1343901"/>
          </a:xfrm>
        </p:grpSpPr>
        <p:sp>
          <p:nvSpPr>
            <p:cNvPr id="3" name="Freeform 3"/>
            <p:cNvSpPr/>
            <p:nvPr/>
          </p:nvSpPr>
          <p:spPr>
            <a:xfrm>
              <a:off x="0" y="0"/>
              <a:ext cx="7239895" cy="1343901"/>
            </a:xfrm>
            <a:custGeom>
              <a:avLst/>
              <a:gdLst/>
              <a:ahLst/>
              <a:cxnLst/>
              <a:rect l="l" t="t" r="r" b="b"/>
              <a:pathLst>
                <a:path w="7239895" h="1343901">
                  <a:moveTo>
                    <a:pt x="0" y="0"/>
                  </a:moveTo>
                  <a:lnTo>
                    <a:pt x="7239895" y="0"/>
                  </a:lnTo>
                  <a:lnTo>
                    <a:pt x="7239895" y="1343901"/>
                  </a:lnTo>
                  <a:lnTo>
                    <a:pt x="0" y="1343901"/>
                  </a:lnTo>
                  <a:close/>
                </a:path>
              </a:pathLst>
            </a:custGeom>
            <a:solidFill>
              <a:srgbClr val="35858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20357" y="844877"/>
            <a:ext cx="16638943" cy="2682610"/>
            <a:chOff x="0" y="0"/>
            <a:chExt cx="22185258" cy="3576813"/>
          </a:xfrm>
        </p:grpSpPr>
        <p:pic>
          <p:nvPicPr>
            <p:cNvPr id="6" name="Picture 6"/>
            <p:cNvPicPr>
              <a:picLocks noChangeAspect="1"/>
            </p:cNvPicPr>
            <p:nvPr/>
          </p:nvPicPr>
          <p:blipFill>
            <a:blip r:embed="rId2"/>
            <a:srcRect t="10082" b="10082"/>
            <a:stretch>
              <a:fillRect/>
            </a:stretch>
          </p:blipFill>
          <p:spPr>
            <a:xfrm>
              <a:off x="0" y="0"/>
              <a:ext cx="10927529" cy="3576813"/>
            </a:xfrm>
            <a:prstGeom prst="rect">
              <a:avLst/>
            </a:prstGeom>
          </p:spPr>
        </p:pic>
        <p:pic>
          <p:nvPicPr>
            <p:cNvPr id="7" name="Picture 7"/>
            <p:cNvPicPr>
              <a:picLocks noChangeAspect="1"/>
            </p:cNvPicPr>
            <p:nvPr/>
          </p:nvPicPr>
          <p:blipFill>
            <a:blip r:embed="rId3"/>
            <a:srcRect t="47361" b="37782"/>
            <a:stretch>
              <a:fillRect/>
            </a:stretch>
          </p:blipFill>
          <p:spPr>
            <a:xfrm>
              <a:off x="11257729" y="0"/>
              <a:ext cx="10927529" cy="1623306"/>
            </a:xfrm>
            <a:prstGeom prst="rect">
              <a:avLst/>
            </a:prstGeom>
          </p:spPr>
        </p:pic>
        <p:pic>
          <p:nvPicPr>
            <p:cNvPr id="8" name="Picture 8"/>
            <p:cNvPicPr>
              <a:picLocks noChangeAspect="1"/>
            </p:cNvPicPr>
            <p:nvPr/>
          </p:nvPicPr>
          <p:blipFill>
            <a:blip r:embed="rId4"/>
            <a:srcRect t="5770" r="1239" b="81731"/>
            <a:stretch>
              <a:fillRect/>
            </a:stretch>
          </p:blipFill>
          <p:spPr>
            <a:xfrm>
              <a:off x="11257729" y="1953506"/>
              <a:ext cx="10927529" cy="1623306"/>
            </a:xfrm>
            <a:prstGeom prst="rect">
              <a:avLst/>
            </a:prstGeom>
          </p:spPr>
        </p:pic>
      </p:grpSp>
      <p:sp>
        <p:nvSpPr>
          <p:cNvPr id="9" name="Freeform 9"/>
          <p:cNvSpPr/>
          <p:nvPr/>
        </p:nvSpPr>
        <p:spPr>
          <a:xfrm rot="-10800000">
            <a:off x="0" y="8147751"/>
            <a:ext cx="18476613" cy="739065"/>
          </a:xfrm>
          <a:custGeom>
            <a:avLst/>
            <a:gdLst/>
            <a:ahLst/>
            <a:cxnLst/>
            <a:rect l="l" t="t" r="r" b="b"/>
            <a:pathLst>
              <a:path w="18476613" h="739065">
                <a:moveTo>
                  <a:pt x="0" y="0"/>
                </a:moveTo>
                <a:lnTo>
                  <a:pt x="18476613" y="0"/>
                </a:lnTo>
                <a:lnTo>
                  <a:pt x="18476613" y="739065"/>
                </a:lnTo>
                <a:lnTo>
                  <a:pt x="0" y="7390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2520258" y="8741547"/>
            <a:ext cx="12525592" cy="928732"/>
          </a:xfrm>
          <a:prstGeom prst="rect">
            <a:avLst/>
          </a:prstGeom>
        </p:spPr>
        <p:txBody>
          <a:bodyPr lIns="0" tIns="0" rIns="0" bIns="0" rtlCol="0" anchor="t">
            <a:spAutoFit/>
          </a:bodyPr>
          <a:lstStyle/>
          <a:p>
            <a:pPr algn="ctr">
              <a:lnSpc>
                <a:spcPts val="7610"/>
              </a:lnSpc>
              <a:spcBef>
                <a:spcPct val="0"/>
              </a:spcBef>
            </a:pPr>
            <a:r>
              <a:rPr lang="en-US" sz="5435">
                <a:solidFill>
                  <a:srgbClr val="000000"/>
                </a:solidFill>
                <a:latin typeface="Open Sans Bold"/>
              </a:rPr>
              <a:t>PERSONALIZED RECOMMENDATIONS</a:t>
            </a:r>
          </a:p>
        </p:txBody>
      </p:sp>
      <p:sp>
        <p:nvSpPr>
          <p:cNvPr id="11" name="TextBox 11"/>
          <p:cNvSpPr txBox="1"/>
          <p:nvPr/>
        </p:nvSpPr>
        <p:spPr>
          <a:xfrm>
            <a:off x="620357" y="3990105"/>
            <a:ext cx="16638943" cy="3258821"/>
          </a:xfrm>
          <a:prstGeom prst="rect">
            <a:avLst/>
          </a:prstGeom>
        </p:spPr>
        <p:txBody>
          <a:bodyPr lIns="0" tIns="0" rIns="0" bIns="0" rtlCol="0" anchor="t">
            <a:spAutoFit/>
          </a:bodyPr>
          <a:lstStyle/>
          <a:p>
            <a:pPr algn="just">
              <a:lnSpc>
                <a:spcPts val="5179"/>
              </a:lnSpc>
              <a:spcBef>
                <a:spcPct val="0"/>
              </a:spcBef>
            </a:pPr>
            <a:r>
              <a:rPr lang="en-US" sz="3699">
                <a:solidFill>
                  <a:srgbClr val="FFFFFF"/>
                </a:solidFill>
                <a:latin typeface="Open Sans Light"/>
              </a:rPr>
              <a:t>Implement an alerting system that compares the patient's travel plans with the predictive models and environmental thresholds.</a:t>
            </a:r>
          </a:p>
          <a:p>
            <a:pPr algn="just">
              <a:lnSpc>
                <a:spcPts val="5179"/>
              </a:lnSpc>
              <a:spcBef>
                <a:spcPct val="0"/>
              </a:spcBef>
            </a:pPr>
            <a:endParaRPr lang="en-US" sz="3699">
              <a:solidFill>
                <a:srgbClr val="FFFFFF"/>
              </a:solidFill>
              <a:latin typeface="Open Sans Light"/>
            </a:endParaRPr>
          </a:p>
          <a:p>
            <a:pPr algn="just">
              <a:lnSpc>
                <a:spcPts val="5179"/>
              </a:lnSpc>
              <a:spcBef>
                <a:spcPct val="0"/>
              </a:spcBef>
            </a:pPr>
            <a:r>
              <a:rPr lang="en-US" sz="3699">
                <a:solidFill>
                  <a:srgbClr val="FFFFFF"/>
                </a:solidFill>
                <a:latin typeface="Open Sans Light"/>
              </a:rPr>
              <a:t>Generate alerts if the system predicts that environmental conditions at the travel destination may pose a risk to the patient's health.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1000">
              <a:schemeClr val="accent3">
                <a:lumMod val="60000"/>
                <a:lumOff val="40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WhatsApp Video 2023-10-20 at 12.51.20">
            <a:hlinkClick r:id="" action="ppaction://media"/>
            <a:extLst>
              <a:ext uri="{FF2B5EF4-FFF2-40B4-BE49-F238E27FC236}">
                <a16:creationId xmlns:a16="http://schemas.microsoft.com/office/drawing/2014/main" id="{95AF9030-FC1C-6FE6-3155-DB0FF8E0974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35392" y="1547637"/>
            <a:ext cx="3733801" cy="8167863"/>
          </a:xfrm>
          <a:prstGeom prst="rect">
            <a:avLst/>
          </a:prstGeom>
        </p:spPr>
      </p:pic>
      <p:pic>
        <p:nvPicPr>
          <p:cNvPr id="4" name="Picture 3">
            <a:extLst>
              <a:ext uri="{FF2B5EF4-FFF2-40B4-BE49-F238E27FC236}">
                <a16:creationId xmlns:a16="http://schemas.microsoft.com/office/drawing/2014/main" id="{E5029743-4AC2-947E-CD01-7347DBA255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1200" y="1545288"/>
            <a:ext cx="3733800" cy="8297333"/>
          </a:xfrm>
          <a:prstGeom prst="rect">
            <a:avLst/>
          </a:prstGeom>
        </p:spPr>
      </p:pic>
      <p:sp>
        <p:nvSpPr>
          <p:cNvPr id="5" name="TextBox 4">
            <a:extLst>
              <a:ext uri="{FF2B5EF4-FFF2-40B4-BE49-F238E27FC236}">
                <a16:creationId xmlns:a16="http://schemas.microsoft.com/office/drawing/2014/main" id="{BF15FB5C-F547-33DF-EAF1-EB21D9E3EEE1}"/>
              </a:ext>
            </a:extLst>
          </p:cNvPr>
          <p:cNvSpPr txBox="1"/>
          <p:nvPr/>
        </p:nvSpPr>
        <p:spPr>
          <a:xfrm>
            <a:off x="1752600" y="982981"/>
            <a:ext cx="41148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IN" dirty="0"/>
              <a:t>RECOMMENDATION ALERT MESSAGE </a:t>
            </a:r>
          </a:p>
        </p:txBody>
      </p:sp>
      <p:sp>
        <p:nvSpPr>
          <p:cNvPr id="6" name="TextBox 5">
            <a:extLst>
              <a:ext uri="{FF2B5EF4-FFF2-40B4-BE49-F238E27FC236}">
                <a16:creationId xmlns:a16="http://schemas.microsoft.com/office/drawing/2014/main" id="{570EE7EE-1551-1BE3-59EE-8D7E2117437C}"/>
              </a:ext>
            </a:extLst>
          </p:cNvPr>
          <p:cNvSpPr txBox="1"/>
          <p:nvPr/>
        </p:nvSpPr>
        <p:spPr>
          <a:xfrm flipH="1">
            <a:off x="12668792" y="982981"/>
            <a:ext cx="2667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IN" dirty="0"/>
              <a:t>RECOMMENDATION CALL</a:t>
            </a:r>
          </a:p>
        </p:txBody>
      </p:sp>
      <p:sp>
        <p:nvSpPr>
          <p:cNvPr id="8" name="Flowchart: Connector 7">
            <a:extLst>
              <a:ext uri="{FF2B5EF4-FFF2-40B4-BE49-F238E27FC236}">
                <a16:creationId xmlns:a16="http://schemas.microsoft.com/office/drawing/2014/main" id="{A847F2E1-B250-84C8-F614-2F50443C000C}"/>
              </a:ext>
            </a:extLst>
          </p:cNvPr>
          <p:cNvSpPr/>
          <p:nvPr/>
        </p:nvSpPr>
        <p:spPr>
          <a:xfrm>
            <a:off x="7058296" y="3505200"/>
            <a:ext cx="3733800" cy="3276600"/>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ENVIRO – PREDICT HEALTHGUARD+</a:t>
            </a:r>
          </a:p>
        </p:txBody>
      </p:sp>
    </p:spTree>
    <p:extLst>
      <p:ext uri="{BB962C8B-B14F-4D97-AF65-F5344CB8AC3E}">
        <p14:creationId xmlns:p14="http://schemas.microsoft.com/office/powerpoint/2010/main" val="255963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2" name="Freeform 2"/>
          <p:cNvSpPr/>
          <p:nvPr/>
        </p:nvSpPr>
        <p:spPr>
          <a:xfrm>
            <a:off x="-2964575" y="-123730"/>
            <a:ext cx="21252575" cy="10639726"/>
          </a:xfrm>
          <a:custGeom>
            <a:avLst/>
            <a:gdLst/>
            <a:ahLst/>
            <a:cxnLst/>
            <a:rect l="l" t="t" r="r" b="b"/>
            <a:pathLst>
              <a:path w="21252575" h="10639726">
                <a:moveTo>
                  <a:pt x="0" y="0"/>
                </a:moveTo>
                <a:lnTo>
                  <a:pt x="21252575" y="0"/>
                </a:lnTo>
                <a:lnTo>
                  <a:pt x="21252575" y="10639726"/>
                </a:lnTo>
                <a:lnTo>
                  <a:pt x="0" y="10639726"/>
                </a:lnTo>
                <a:lnTo>
                  <a:pt x="0" y="0"/>
                </a:lnTo>
                <a:close/>
              </a:path>
            </a:pathLst>
          </a:custGeom>
          <a:blipFill>
            <a:blip r:embed="rId2"/>
            <a:stretch>
              <a:fillRect l="-7543" r="-7543"/>
            </a:stretch>
          </a:blipFill>
        </p:spPr>
      </p:sp>
      <p:sp>
        <p:nvSpPr>
          <p:cNvPr id="3" name="TextBox 3"/>
          <p:cNvSpPr txBox="1"/>
          <p:nvPr/>
        </p:nvSpPr>
        <p:spPr>
          <a:xfrm>
            <a:off x="-381000" y="1948987"/>
            <a:ext cx="12695094" cy="1566544"/>
          </a:xfrm>
          <a:prstGeom prst="rect">
            <a:avLst/>
          </a:prstGeom>
        </p:spPr>
        <p:txBody>
          <a:bodyPr lIns="0" tIns="0" rIns="0" bIns="0" rtlCol="0" anchor="t">
            <a:spAutoFit/>
          </a:bodyPr>
          <a:lstStyle/>
          <a:p>
            <a:pPr algn="ctr">
              <a:lnSpc>
                <a:spcPts val="12880"/>
              </a:lnSpc>
            </a:pPr>
            <a:r>
              <a:rPr lang="en-US" sz="9200" u="sng" dirty="0">
                <a:solidFill>
                  <a:srgbClr val="FFFFFF"/>
                </a:solidFill>
                <a:latin typeface="Canva Sans Bold"/>
              </a:rPr>
              <a:t>BUSINESS POTENTIAL</a:t>
            </a:r>
          </a:p>
        </p:txBody>
      </p:sp>
      <p:sp>
        <p:nvSpPr>
          <p:cNvPr id="4" name="TextBox 4"/>
          <p:cNvSpPr txBox="1"/>
          <p:nvPr/>
        </p:nvSpPr>
        <p:spPr>
          <a:xfrm>
            <a:off x="4343400" y="6210300"/>
            <a:ext cx="8236961" cy="3253858"/>
          </a:xfrm>
          <a:prstGeom prst="rect">
            <a:avLst/>
          </a:prstGeom>
        </p:spPr>
        <p:txBody>
          <a:bodyPr lIns="0" tIns="0" rIns="0" bIns="0" rtlCol="0" anchor="t">
            <a:spAutoFit/>
          </a:bodyPr>
          <a:lstStyle/>
          <a:p>
            <a:pPr marL="1002936" lvl="1" indent="-501468">
              <a:lnSpc>
                <a:spcPts val="6503"/>
              </a:lnSpc>
              <a:buFont typeface="Arial"/>
              <a:buChar char="•"/>
            </a:pPr>
            <a:r>
              <a:rPr lang="en-US" sz="4645" dirty="0">
                <a:solidFill>
                  <a:srgbClr val="FFFFFF"/>
                </a:solidFill>
                <a:latin typeface="Open Sans Light"/>
              </a:rPr>
              <a:t>Hospital Partnerships</a:t>
            </a:r>
          </a:p>
          <a:p>
            <a:pPr marL="1002936" lvl="1" indent="-501468">
              <a:lnSpc>
                <a:spcPts val="6503"/>
              </a:lnSpc>
              <a:buFont typeface="Arial"/>
              <a:buChar char="•"/>
            </a:pPr>
            <a:r>
              <a:rPr lang="en-US" sz="4645" dirty="0">
                <a:solidFill>
                  <a:srgbClr val="FFFFFF"/>
                </a:solidFill>
                <a:latin typeface="Open Sans Light"/>
              </a:rPr>
              <a:t>Demonstrated Value</a:t>
            </a:r>
          </a:p>
          <a:p>
            <a:pPr marL="1002936" lvl="1" indent="-501468">
              <a:lnSpc>
                <a:spcPts val="6503"/>
              </a:lnSpc>
              <a:buFont typeface="Arial"/>
              <a:buChar char="•"/>
            </a:pPr>
            <a:r>
              <a:rPr lang="en-US" sz="4645" dirty="0">
                <a:solidFill>
                  <a:srgbClr val="FFFFFF"/>
                </a:solidFill>
                <a:latin typeface="Open Sans Light"/>
              </a:rPr>
              <a:t>Research and Policy Impact</a:t>
            </a:r>
          </a:p>
          <a:p>
            <a:pPr>
              <a:lnSpc>
                <a:spcPts val="6503"/>
              </a:lnSpc>
            </a:pPr>
            <a:endParaRPr lang="en-US" sz="4645" dirty="0">
              <a:solidFill>
                <a:srgbClr val="FFFFFF"/>
              </a:solidFill>
              <a:latin typeface="Open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46" r="-8746"/>
            </a:stretch>
          </a:blipFill>
        </p:spPr>
      </p:sp>
      <p:grpSp>
        <p:nvGrpSpPr>
          <p:cNvPr id="3" name="Group 3"/>
          <p:cNvGrpSpPr/>
          <p:nvPr/>
        </p:nvGrpSpPr>
        <p:grpSpPr>
          <a:xfrm rot="1060987">
            <a:off x="8395022" y="-1603437"/>
            <a:ext cx="12247371" cy="15299036"/>
            <a:chOff x="0" y="0"/>
            <a:chExt cx="3225645" cy="4029376"/>
          </a:xfrm>
        </p:grpSpPr>
        <p:sp>
          <p:nvSpPr>
            <p:cNvPr id="4" name="Freeform 4"/>
            <p:cNvSpPr/>
            <p:nvPr/>
          </p:nvSpPr>
          <p:spPr>
            <a:xfrm>
              <a:off x="0" y="0"/>
              <a:ext cx="3225645" cy="4029376"/>
            </a:xfrm>
            <a:custGeom>
              <a:avLst/>
              <a:gdLst/>
              <a:ahLst/>
              <a:cxnLst/>
              <a:rect l="l" t="t" r="r" b="b"/>
              <a:pathLst>
                <a:path w="3225645" h="4029376">
                  <a:moveTo>
                    <a:pt x="0" y="0"/>
                  </a:moveTo>
                  <a:lnTo>
                    <a:pt x="3225645" y="0"/>
                  </a:lnTo>
                  <a:lnTo>
                    <a:pt x="3225645" y="4029376"/>
                  </a:lnTo>
                  <a:lnTo>
                    <a:pt x="0" y="4029376"/>
                  </a:lnTo>
                  <a:close/>
                </a:path>
              </a:pathLst>
            </a:custGeom>
            <a:solidFill>
              <a:srgbClr val="072227">
                <a:alpha val="89804"/>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393322" y="4618992"/>
            <a:ext cx="10729548" cy="2830955"/>
          </a:xfrm>
          <a:prstGeom prst="rect">
            <a:avLst/>
          </a:prstGeom>
        </p:spPr>
        <p:txBody>
          <a:bodyPr lIns="0" tIns="0" rIns="0" bIns="0" rtlCol="0" anchor="t">
            <a:spAutoFit/>
          </a:bodyPr>
          <a:lstStyle/>
          <a:p>
            <a:pPr algn="ctr">
              <a:lnSpc>
                <a:spcPts val="11109"/>
              </a:lnSpc>
            </a:pPr>
            <a:r>
              <a:rPr lang="en-US" sz="9495">
                <a:solidFill>
                  <a:srgbClr val="3DEDE8"/>
                </a:solidFill>
                <a:latin typeface="Roboto Condensed Bold"/>
              </a:rPr>
              <a:t>ENVIRO-PREDICT HEALTH GUARD+</a:t>
            </a:r>
          </a:p>
        </p:txBody>
      </p:sp>
      <p:sp>
        <p:nvSpPr>
          <p:cNvPr id="7" name="Freeform 7"/>
          <p:cNvSpPr/>
          <p:nvPr/>
        </p:nvSpPr>
        <p:spPr>
          <a:xfrm rot="-4385921">
            <a:off x="1811542" y="4050978"/>
            <a:ext cx="13559562" cy="542382"/>
          </a:xfrm>
          <a:custGeom>
            <a:avLst/>
            <a:gdLst/>
            <a:ahLst/>
            <a:cxnLst/>
            <a:rect l="l" t="t" r="r" b="b"/>
            <a:pathLst>
              <a:path w="13559562" h="542382">
                <a:moveTo>
                  <a:pt x="0" y="0"/>
                </a:moveTo>
                <a:lnTo>
                  <a:pt x="13559563" y="0"/>
                </a:lnTo>
                <a:lnTo>
                  <a:pt x="13559563" y="542382"/>
                </a:lnTo>
                <a:lnTo>
                  <a:pt x="0" y="542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10800000">
            <a:off x="13411760" y="8542647"/>
            <a:ext cx="5711110" cy="1620528"/>
          </a:xfrm>
          <a:custGeom>
            <a:avLst/>
            <a:gdLst/>
            <a:ahLst/>
            <a:cxnLst/>
            <a:rect l="l" t="t" r="r" b="b"/>
            <a:pathLst>
              <a:path w="5711110" h="1620528">
                <a:moveTo>
                  <a:pt x="0" y="0"/>
                </a:moveTo>
                <a:lnTo>
                  <a:pt x="5711110" y="0"/>
                </a:lnTo>
                <a:lnTo>
                  <a:pt x="5711110" y="1620528"/>
                </a:lnTo>
                <a:lnTo>
                  <a:pt x="0" y="16205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1091726">
            <a:off x="-8115300" y="-3152808"/>
            <a:ext cx="16230600" cy="13935469"/>
          </a:xfrm>
          <a:custGeom>
            <a:avLst/>
            <a:gdLst/>
            <a:ahLst/>
            <a:cxnLst/>
            <a:rect l="l" t="t" r="r" b="b"/>
            <a:pathLst>
              <a:path w="16230600" h="13935469">
                <a:moveTo>
                  <a:pt x="0" y="0"/>
                </a:moveTo>
                <a:lnTo>
                  <a:pt x="16230600" y="0"/>
                </a:lnTo>
                <a:lnTo>
                  <a:pt x="16230600" y="13935469"/>
                </a:lnTo>
                <a:lnTo>
                  <a:pt x="0" y="13935469"/>
                </a:lnTo>
                <a:lnTo>
                  <a:pt x="0" y="0"/>
                </a:lnTo>
                <a:close/>
              </a:path>
            </a:pathLst>
          </a:custGeom>
          <a:blipFill>
            <a:blip r:embed="rId7"/>
            <a:stretch>
              <a:fillRect l="-50127" r="-50127"/>
            </a:stretch>
          </a:blipFill>
        </p:spPr>
      </p:sp>
      <p:sp>
        <p:nvSpPr>
          <p:cNvPr id="10" name="Freeform 10"/>
          <p:cNvSpPr/>
          <p:nvPr/>
        </p:nvSpPr>
        <p:spPr>
          <a:xfrm rot="1037634">
            <a:off x="-2223533" y="-3400319"/>
            <a:ext cx="10444707" cy="15158830"/>
          </a:xfrm>
          <a:custGeom>
            <a:avLst/>
            <a:gdLst/>
            <a:ahLst/>
            <a:cxnLst/>
            <a:rect l="l" t="t" r="r" b="b"/>
            <a:pathLst>
              <a:path w="10444707" h="15158830">
                <a:moveTo>
                  <a:pt x="0" y="0"/>
                </a:moveTo>
                <a:lnTo>
                  <a:pt x="10444707" y="0"/>
                </a:lnTo>
                <a:lnTo>
                  <a:pt x="10444707" y="15158831"/>
                </a:lnTo>
                <a:lnTo>
                  <a:pt x="0" y="15158831"/>
                </a:lnTo>
                <a:lnTo>
                  <a:pt x="0" y="0"/>
                </a:lnTo>
                <a:close/>
              </a:path>
            </a:pathLst>
          </a:custGeom>
          <a:blipFill>
            <a:blip r:embed="rId8"/>
            <a:stretch>
              <a:fillRect l="-24618" r="-93218"/>
            </a:stretch>
          </a:blipFill>
        </p:spPr>
      </p:sp>
      <p:sp>
        <p:nvSpPr>
          <p:cNvPr id="11" name="TextBox 11"/>
          <p:cNvSpPr txBox="1"/>
          <p:nvPr/>
        </p:nvSpPr>
        <p:spPr>
          <a:xfrm>
            <a:off x="13200439" y="7459472"/>
            <a:ext cx="5087561" cy="629112"/>
          </a:xfrm>
          <a:prstGeom prst="rect">
            <a:avLst/>
          </a:prstGeom>
        </p:spPr>
        <p:txBody>
          <a:bodyPr lIns="0" tIns="0" rIns="0" bIns="0" rtlCol="0" anchor="t">
            <a:spAutoFit/>
          </a:bodyPr>
          <a:lstStyle/>
          <a:p>
            <a:pPr algn="ctr">
              <a:lnSpc>
                <a:spcPts val="4933"/>
              </a:lnSpc>
            </a:pPr>
            <a:r>
              <a:rPr lang="en-US" sz="4216">
                <a:solidFill>
                  <a:srgbClr val="AEFEFF"/>
                </a:solidFill>
                <a:latin typeface="Roboto Condensed Bold"/>
              </a:rPr>
              <a:t>PROJECT PROPOSAL</a:t>
            </a:r>
          </a:p>
        </p:txBody>
      </p:sp>
      <p:sp>
        <p:nvSpPr>
          <p:cNvPr id="12" name="TextBox 12"/>
          <p:cNvSpPr txBox="1"/>
          <p:nvPr/>
        </p:nvSpPr>
        <p:spPr>
          <a:xfrm>
            <a:off x="10070508" y="2739677"/>
            <a:ext cx="7787396" cy="1580490"/>
          </a:xfrm>
          <a:prstGeom prst="rect">
            <a:avLst/>
          </a:prstGeom>
        </p:spPr>
        <p:txBody>
          <a:bodyPr wrap="square" lIns="0" tIns="0" rIns="0" bIns="0" rtlCol="0" anchor="t">
            <a:spAutoFit/>
          </a:bodyPr>
          <a:lstStyle/>
          <a:p>
            <a:pPr algn="r">
              <a:lnSpc>
                <a:spcPts val="4236"/>
              </a:lnSpc>
            </a:pPr>
            <a:r>
              <a:rPr lang="en-US" sz="3026" dirty="0">
                <a:solidFill>
                  <a:srgbClr val="FFFFFF"/>
                </a:solidFill>
                <a:latin typeface="Canva Sans"/>
              </a:rPr>
              <a:t>IOT AND DATA SCIENCE</a:t>
            </a:r>
          </a:p>
          <a:p>
            <a:pPr algn="r">
              <a:lnSpc>
                <a:spcPts val="4236"/>
              </a:lnSpc>
            </a:pPr>
            <a:r>
              <a:rPr lang="en-US" sz="3026" dirty="0">
                <a:solidFill>
                  <a:srgbClr val="FFFFFF"/>
                </a:solidFill>
                <a:latin typeface="Canva Sans"/>
              </a:rPr>
              <a:t> BASED SOLUTION FOR </a:t>
            </a:r>
          </a:p>
          <a:p>
            <a:pPr algn="r">
              <a:lnSpc>
                <a:spcPts val="4236"/>
              </a:lnSpc>
            </a:pPr>
            <a:r>
              <a:rPr lang="en-US" sz="3026" dirty="0">
                <a:solidFill>
                  <a:srgbClr val="FFFFFF"/>
                </a:solidFill>
                <a:latin typeface="Canva Sans"/>
              </a:rPr>
              <a:t>CARDIO-RESPIRATORY PATIENTS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638050" y="9749654"/>
            <a:ext cx="18926050" cy="7002250"/>
            <a:chOff x="0" y="0"/>
            <a:chExt cx="4984639" cy="1844214"/>
          </a:xfrm>
        </p:grpSpPr>
        <p:sp>
          <p:nvSpPr>
            <p:cNvPr id="3" name="Freeform 3"/>
            <p:cNvSpPr/>
            <p:nvPr/>
          </p:nvSpPr>
          <p:spPr>
            <a:xfrm>
              <a:off x="0" y="0"/>
              <a:ext cx="4984639" cy="1844214"/>
            </a:xfrm>
            <a:custGeom>
              <a:avLst/>
              <a:gdLst/>
              <a:ahLst/>
              <a:cxnLst/>
              <a:rect l="l" t="t" r="r" b="b"/>
              <a:pathLst>
                <a:path w="4984639" h="1844214">
                  <a:moveTo>
                    <a:pt x="0" y="0"/>
                  </a:moveTo>
                  <a:lnTo>
                    <a:pt x="4984639" y="0"/>
                  </a:lnTo>
                  <a:lnTo>
                    <a:pt x="4984639" y="1844214"/>
                  </a:lnTo>
                  <a:lnTo>
                    <a:pt x="0" y="1844214"/>
                  </a:lnTo>
                  <a:close/>
                </a:path>
              </a:pathLst>
            </a:custGeom>
            <a:solidFill>
              <a:srgbClr val="4FBDB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717876" y="2920042"/>
            <a:ext cx="4632892" cy="1484456"/>
          </a:xfrm>
          <a:custGeom>
            <a:avLst/>
            <a:gdLst/>
            <a:ahLst/>
            <a:cxnLst/>
            <a:rect l="l" t="t" r="r" b="b"/>
            <a:pathLst>
              <a:path w="4632892" h="1484456">
                <a:moveTo>
                  <a:pt x="0" y="0"/>
                </a:moveTo>
                <a:lnTo>
                  <a:pt x="4632893" y="0"/>
                </a:lnTo>
                <a:lnTo>
                  <a:pt x="4632893"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717876" y="5199592"/>
            <a:ext cx="4632892" cy="1484456"/>
          </a:xfrm>
          <a:custGeom>
            <a:avLst/>
            <a:gdLst/>
            <a:ahLst/>
            <a:cxnLst/>
            <a:rect l="l" t="t" r="r" b="b"/>
            <a:pathLst>
              <a:path w="4632892" h="1484456">
                <a:moveTo>
                  <a:pt x="0" y="0"/>
                </a:moveTo>
                <a:lnTo>
                  <a:pt x="4632893" y="0"/>
                </a:lnTo>
                <a:lnTo>
                  <a:pt x="4632893"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17876" y="7474623"/>
            <a:ext cx="4632892" cy="1484456"/>
          </a:xfrm>
          <a:custGeom>
            <a:avLst/>
            <a:gdLst/>
            <a:ahLst/>
            <a:cxnLst/>
            <a:rect l="l" t="t" r="r" b="b"/>
            <a:pathLst>
              <a:path w="4632892" h="1484456">
                <a:moveTo>
                  <a:pt x="0" y="0"/>
                </a:moveTo>
                <a:lnTo>
                  <a:pt x="4632893" y="0"/>
                </a:lnTo>
                <a:lnTo>
                  <a:pt x="4632893"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6828089" y="2920042"/>
            <a:ext cx="4632892" cy="1484456"/>
          </a:xfrm>
          <a:custGeom>
            <a:avLst/>
            <a:gdLst/>
            <a:ahLst/>
            <a:cxnLst/>
            <a:rect l="l" t="t" r="r" b="b"/>
            <a:pathLst>
              <a:path w="4632892" h="1484456">
                <a:moveTo>
                  <a:pt x="0" y="0"/>
                </a:moveTo>
                <a:lnTo>
                  <a:pt x="4632892" y="0"/>
                </a:lnTo>
                <a:lnTo>
                  <a:pt x="4632892"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828089" y="5199592"/>
            <a:ext cx="4632892" cy="1484456"/>
          </a:xfrm>
          <a:custGeom>
            <a:avLst/>
            <a:gdLst/>
            <a:ahLst/>
            <a:cxnLst/>
            <a:rect l="l" t="t" r="r" b="b"/>
            <a:pathLst>
              <a:path w="4632892" h="1484456">
                <a:moveTo>
                  <a:pt x="0" y="0"/>
                </a:moveTo>
                <a:lnTo>
                  <a:pt x="4632892" y="0"/>
                </a:lnTo>
                <a:lnTo>
                  <a:pt x="4632892"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6828089" y="7474623"/>
            <a:ext cx="4632892" cy="1484456"/>
          </a:xfrm>
          <a:custGeom>
            <a:avLst/>
            <a:gdLst/>
            <a:ahLst/>
            <a:cxnLst/>
            <a:rect l="l" t="t" r="r" b="b"/>
            <a:pathLst>
              <a:path w="4632892" h="1484456">
                <a:moveTo>
                  <a:pt x="0" y="0"/>
                </a:moveTo>
                <a:lnTo>
                  <a:pt x="4632892" y="0"/>
                </a:lnTo>
                <a:lnTo>
                  <a:pt x="4632892"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1937231" y="2920042"/>
            <a:ext cx="4632892" cy="1484456"/>
          </a:xfrm>
          <a:custGeom>
            <a:avLst/>
            <a:gdLst/>
            <a:ahLst/>
            <a:cxnLst/>
            <a:rect l="l" t="t" r="r" b="b"/>
            <a:pathLst>
              <a:path w="4632892" h="1484456">
                <a:moveTo>
                  <a:pt x="0" y="0"/>
                </a:moveTo>
                <a:lnTo>
                  <a:pt x="4632893" y="0"/>
                </a:lnTo>
                <a:lnTo>
                  <a:pt x="4632893"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1937231" y="5199592"/>
            <a:ext cx="4632892" cy="1484456"/>
          </a:xfrm>
          <a:custGeom>
            <a:avLst/>
            <a:gdLst/>
            <a:ahLst/>
            <a:cxnLst/>
            <a:rect l="l" t="t" r="r" b="b"/>
            <a:pathLst>
              <a:path w="4632892" h="1484456">
                <a:moveTo>
                  <a:pt x="0" y="0"/>
                </a:moveTo>
                <a:lnTo>
                  <a:pt x="4632893" y="0"/>
                </a:lnTo>
                <a:lnTo>
                  <a:pt x="4632893"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1937231" y="7474623"/>
            <a:ext cx="4632892" cy="1484456"/>
          </a:xfrm>
          <a:custGeom>
            <a:avLst/>
            <a:gdLst/>
            <a:ahLst/>
            <a:cxnLst/>
            <a:rect l="l" t="t" r="r" b="b"/>
            <a:pathLst>
              <a:path w="4632892" h="1484456">
                <a:moveTo>
                  <a:pt x="0" y="0"/>
                </a:moveTo>
                <a:lnTo>
                  <a:pt x="4632893" y="0"/>
                </a:lnTo>
                <a:lnTo>
                  <a:pt x="4632893"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0" y="856107"/>
            <a:ext cx="5933725" cy="924672"/>
          </a:xfrm>
          <a:custGeom>
            <a:avLst/>
            <a:gdLst/>
            <a:ahLst/>
            <a:cxnLst/>
            <a:rect l="l" t="t" r="r" b="b"/>
            <a:pathLst>
              <a:path w="5933725" h="924672">
                <a:moveTo>
                  <a:pt x="0" y="0"/>
                </a:moveTo>
                <a:lnTo>
                  <a:pt x="5933725" y="0"/>
                </a:lnTo>
                <a:lnTo>
                  <a:pt x="5933725" y="924672"/>
                </a:lnTo>
                <a:lnTo>
                  <a:pt x="0" y="9246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2671693" y="1303459"/>
            <a:ext cx="5616307" cy="634175"/>
          </a:xfrm>
          <a:custGeom>
            <a:avLst/>
            <a:gdLst/>
            <a:ahLst/>
            <a:cxnLst/>
            <a:rect l="l" t="t" r="r" b="b"/>
            <a:pathLst>
              <a:path w="5616307" h="634175">
                <a:moveTo>
                  <a:pt x="0" y="0"/>
                </a:moveTo>
                <a:lnTo>
                  <a:pt x="5616307" y="0"/>
                </a:lnTo>
                <a:lnTo>
                  <a:pt x="5616307" y="634175"/>
                </a:lnTo>
                <a:lnTo>
                  <a:pt x="0" y="6341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5615772" y="1038225"/>
            <a:ext cx="7056457" cy="957834"/>
          </a:xfrm>
          <a:prstGeom prst="rect">
            <a:avLst/>
          </a:prstGeom>
        </p:spPr>
        <p:txBody>
          <a:bodyPr lIns="0" tIns="0" rIns="0" bIns="0" rtlCol="0" anchor="t">
            <a:spAutoFit/>
          </a:bodyPr>
          <a:lstStyle/>
          <a:p>
            <a:pPr algn="ctr">
              <a:lnSpc>
                <a:spcPts val="7487"/>
              </a:lnSpc>
            </a:pPr>
            <a:r>
              <a:rPr lang="en-US" sz="6399">
                <a:solidFill>
                  <a:srgbClr val="3DEDE8"/>
                </a:solidFill>
                <a:latin typeface="Roboto Condensed Bold"/>
              </a:rPr>
              <a:t>Content</a:t>
            </a:r>
          </a:p>
        </p:txBody>
      </p:sp>
      <p:sp>
        <p:nvSpPr>
          <p:cNvPr id="17" name="TextBox 17"/>
          <p:cNvSpPr txBox="1"/>
          <p:nvPr/>
        </p:nvSpPr>
        <p:spPr>
          <a:xfrm>
            <a:off x="2452338" y="3368900"/>
            <a:ext cx="3163969" cy="596265"/>
          </a:xfrm>
          <a:prstGeom prst="rect">
            <a:avLst/>
          </a:prstGeom>
        </p:spPr>
        <p:txBody>
          <a:bodyPr lIns="0" tIns="0" rIns="0" bIns="0" rtlCol="0" anchor="t">
            <a:spAutoFit/>
          </a:bodyPr>
          <a:lstStyle/>
          <a:p>
            <a:pPr algn="ctr">
              <a:lnSpc>
                <a:spcPts val="4679"/>
              </a:lnSpc>
            </a:pPr>
            <a:r>
              <a:rPr lang="en-US" sz="3999" spc="199">
                <a:solidFill>
                  <a:srgbClr val="B2DEFF"/>
                </a:solidFill>
                <a:latin typeface="Roboto Condensed"/>
              </a:rPr>
              <a:t> Introduction</a:t>
            </a:r>
          </a:p>
        </p:txBody>
      </p:sp>
      <p:sp>
        <p:nvSpPr>
          <p:cNvPr id="18" name="TextBox 18"/>
          <p:cNvSpPr txBox="1"/>
          <p:nvPr/>
        </p:nvSpPr>
        <p:spPr>
          <a:xfrm>
            <a:off x="2082004" y="5715328"/>
            <a:ext cx="4268230" cy="517779"/>
          </a:xfrm>
          <a:prstGeom prst="rect">
            <a:avLst/>
          </a:prstGeom>
        </p:spPr>
        <p:txBody>
          <a:bodyPr lIns="0" tIns="0" rIns="0" bIns="0" rtlCol="0" anchor="t">
            <a:spAutoFit/>
          </a:bodyPr>
          <a:lstStyle/>
          <a:p>
            <a:pPr algn="ctr">
              <a:lnSpc>
                <a:spcPts val="3978"/>
              </a:lnSpc>
            </a:pPr>
            <a:r>
              <a:rPr lang="en-US" sz="3400" spc="170">
                <a:solidFill>
                  <a:srgbClr val="B2DEFF"/>
                </a:solidFill>
                <a:latin typeface="Roboto Condensed"/>
              </a:rPr>
              <a:t>IMPLEMENTATION </a:t>
            </a:r>
          </a:p>
        </p:txBody>
      </p:sp>
      <p:sp>
        <p:nvSpPr>
          <p:cNvPr id="19" name="TextBox 19"/>
          <p:cNvSpPr txBox="1"/>
          <p:nvPr/>
        </p:nvSpPr>
        <p:spPr>
          <a:xfrm>
            <a:off x="2454445" y="7617498"/>
            <a:ext cx="3163969" cy="1186815"/>
          </a:xfrm>
          <a:prstGeom prst="rect">
            <a:avLst/>
          </a:prstGeom>
        </p:spPr>
        <p:txBody>
          <a:bodyPr lIns="0" tIns="0" rIns="0" bIns="0" rtlCol="0" anchor="t">
            <a:spAutoFit/>
          </a:bodyPr>
          <a:lstStyle/>
          <a:p>
            <a:pPr algn="ctr">
              <a:lnSpc>
                <a:spcPts val="4679"/>
              </a:lnSpc>
            </a:pPr>
            <a:r>
              <a:rPr lang="en-US" sz="3999" spc="199">
                <a:solidFill>
                  <a:srgbClr val="B2DEFF"/>
                </a:solidFill>
                <a:latin typeface="Roboto Condensed"/>
              </a:rPr>
              <a:t> Data Analysis</a:t>
            </a:r>
          </a:p>
        </p:txBody>
      </p:sp>
      <p:sp>
        <p:nvSpPr>
          <p:cNvPr id="20" name="TextBox 20"/>
          <p:cNvSpPr txBox="1"/>
          <p:nvPr/>
        </p:nvSpPr>
        <p:spPr>
          <a:xfrm>
            <a:off x="7562551" y="3073625"/>
            <a:ext cx="3163969" cy="1186815"/>
          </a:xfrm>
          <a:prstGeom prst="rect">
            <a:avLst/>
          </a:prstGeom>
        </p:spPr>
        <p:txBody>
          <a:bodyPr lIns="0" tIns="0" rIns="0" bIns="0" rtlCol="0" anchor="t">
            <a:spAutoFit/>
          </a:bodyPr>
          <a:lstStyle/>
          <a:p>
            <a:pPr algn="ctr">
              <a:lnSpc>
                <a:spcPts val="4679"/>
              </a:lnSpc>
            </a:pPr>
            <a:r>
              <a:rPr lang="en-US" sz="3999" spc="199">
                <a:solidFill>
                  <a:srgbClr val="B2DEFF"/>
                </a:solidFill>
                <a:latin typeface="Roboto Condensed"/>
              </a:rPr>
              <a:t>Problem Statement</a:t>
            </a:r>
          </a:p>
        </p:txBody>
      </p:sp>
      <p:sp>
        <p:nvSpPr>
          <p:cNvPr id="21" name="TextBox 21"/>
          <p:cNvSpPr txBox="1"/>
          <p:nvPr/>
        </p:nvSpPr>
        <p:spPr>
          <a:xfrm>
            <a:off x="11873196" y="5318898"/>
            <a:ext cx="5110748" cy="1061276"/>
          </a:xfrm>
          <a:prstGeom prst="rect">
            <a:avLst/>
          </a:prstGeom>
        </p:spPr>
        <p:txBody>
          <a:bodyPr lIns="0" tIns="0" rIns="0" bIns="0" rtlCol="0" anchor="t">
            <a:spAutoFit/>
          </a:bodyPr>
          <a:lstStyle/>
          <a:p>
            <a:pPr algn="ctr">
              <a:lnSpc>
                <a:spcPts val="3744"/>
              </a:lnSpc>
            </a:pPr>
            <a:r>
              <a:rPr lang="en-US" sz="3200" spc="160">
                <a:solidFill>
                  <a:srgbClr val="B2DEFF"/>
                </a:solidFill>
                <a:latin typeface="Roboto Condensed"/>
              </a:rPr>
              <a:t>IOT COMPONENTS</a:t>
            </a:r>
          </a:p>
          <a:p>
            <a:pPr algn="ctr">
              <a:lnSpc>
                <a:spcPts val="4563"/>
              </a:lnSpc>
            </a:pPr>
            <a:r>
              <a:rPr lang="en-US" sz="3900" spc="195">
                <a:solidFill>
                  <a:srgbClr val="B2DEFF"/>
                </a:solidFill>
                <a:latin typeface="Roboto Condensed"/>
              </a:rPr>
              <a:t> AND TECH</a:t>
            </a:r>
          </a:p>
        </p:txBody>
      </p:sp>
      <p:sp>
        <p:nvSpPr>
          <p:cNvPr id="22" name="TextBox 22"/>
          <p:cNvSpPr txBox="1"/>
          <p:nvPr/>
        </p:nvSpPr>
        <p:spPr>
          <a:xfrm>
            <a:off x="7236445" y="7617498"/>
            <a:ext cx="4549573" cy="1186815"/>
          </a:xfrm>
          <a:prstGeom prst="rect">
            <a:avLst/>
          </a:prstGeom>
        </p:spPr>
        <p:txBody>
          <a:bodyPr lIns="0" tIns="0" rIns="0" bIns="0" rtlCol="0" anchor="t">
            <a:spAutoFit/>
          </a:bodyPr>
          <a:lstStyle/>
          <a:p>
            <a:pPr algn="ctr">
              <a:lnSpc>
                <a:spcPts val="4679"/>
              </a:lnSpc>
            </a:pPr>
            <a:r>
              <a:rPr lang="en-US" sz="3999" spc="199">
                <a:solidFill>
                  <a:srgbClr val="B2DEFF"/>
                </a:solidFill>
                <a:latin typeface="Roboto Condensed"/>
              </a:rPr>
              <a:t>Personalized Recommendations</a:t>
            </a:r>
          </a:p>
        </p:txBody>
      </p:sp>
      <p:sp>
        <p:nvSpPr>
          <p:cNvPr id="23" name="TextBox 23"/>
          <p:cNvSpPr txBox="1"/>
          <p:nvPr/>
        </p:nvSpPr>
        <p:spPr>
          <a:xfrm>
            <a:off x="12846585" y="3275243"/>
            <a:ext cx="3163969" cy="596265"/>
          </a:xfrm>
          <a:prstGeom prst="rect">
            <a:avLst/>
          </a:prstGeom>
        </p:spPr>
        <p:txBody>
          <a:bodyPr lIns="0" tIns="0" rIns="0" bIns="0" rtlCol="0" anchor="t">
            <a:spAutoFit/>
          </a:bodyPr>
          <a:lstStyle/>
          <a:p>
            <a:pPr algn="ctr">
              <a:lnSpc>
                <a:spcPts val="4679"/>
              </a:lnSpc>
            </a:pPr>
            <a:r>
              <a:rPr lang="en-US" sz="3999" spc="199">
                <a:solidFill>
                  <a:srgbClr val="B2DEFF"/>
                </a:solidFill>
                <a:latin typeface="Roboto Condensed"/>
              </a:rPr>
              <a:t>Project Scope</a:t>
            </a:r>
          </a:p>
        </p:txBody>
      </p:sp>
      <p:sp>
        <p:nvSpPr>
          <p:cNvPr id="24" name="TextBox 24"/>
          <p:cNvSpPr txBox="1"/>
          <p:nvPr/>
        </p:nvSpPr>
        <p:spPr>
          <a:xfrm>
            <a:off x="12566800" y="7628206"/>
            <a:ext cx="3723538" cy="1186815"/>
          </a:xfrm>
          <a:prstGeom prst="rect">
            <a:avLst/>
          </a:prstGeom>
        </p:spPr>
        <p:txBody>
          <a:bodyPr lIns="0" tIns="0" rIns="0" bIns="0" rtlCol="0" anchor="t">
            <a:spAutoFit/>
          </a:bodyPr>
          <a:lstStyle/>
          <a:p>
            <a:pPr algn="ctr">
              <a:lnSpc>
                <a:spcPts val="4679"/>
              </a:lnSpc>
            </a:pPr>
            <a:r>
              <a:rPr lang="en-US" sz="3999" spc="199">
                <a:solidFill>
                  <a:srgbClr val="B2DEFF"/>
                </a:solidFill>
                <a:latin typeface="Roboto Condensed"/>
              </a:rPr>
              <a:t>BUSINESS POTENTIAL</a:t>
            </a:r>
          </a:p>
        </p:txBody>
      </p:sp>
      <p:sp>
        <p:nvSpPr>
          <p:cNvPr id="25" name="TextBox 25"/>
          <p:cNvSpPr txBox="1"/>
          <p:nvPr/>
        </p:nvSpPr>
        <p:spPr>
          <a:xfrm>
            <a:off x="7236445" y="5715328"/>
            <a:ext cx="4268230" cy="517779"/>
          </a:xfrm>
          <a:prstGeom prst="rect">
            <a:avLst/>
          </a:prstGeom>
        </p:spPr>
        <p:txBody>
          <a:bodyPr lIns="0" tIns="0" rIns="0" bIns="0" rtlCol="0" anchor="t">
            <a:spAutoFit/>
          </a:bodyPr>
          <a:lstStyle/>
          <a:p>
            <a:pPr algn="ctr">
              <a:lnSpc>
                <a:spcPts val="3978"/>
              </a:lnSpc>
            </a:pPr>
            <a:r>
              <a:rPr lang="en-US" sz="3400" spc="170">
                <a:solidFill>
                  <a:srgbClr val="B2DEFF"/>
                </a:solidFill>
                <a:latin typeface="Roboto Condensed"/>
              </a:rPr>
              <a:t>MODEL DIAGRAM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188653" y="2600578"/>
            <a:ext cx="4348086" cy="5788907"/>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70097" r="-8427"/>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B2DEFF"/>
            </a:solidFill>
          </p:spPr>
        </p:sp>
      </p:grpSp>
      <p:sp>
        <p:nvSpPr>
          <p:cNvPr id="5" name="Freeform 5"/>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028700" y="2782902"/>
            <a:ext cx="10346287" cy="5433784"/>
          </a:xfrm>
          <a:prstGeom prst="rect">
            <a:avLst/>
          </a:prstGeom>
        </p:spPr>
        <p:txBody>
          <a:bodyPr lIns="0" tIns="0" rIns="0" bIns="0" rtlCol="0" anchor="t">
            <a:spAutoFit/>
          </a:bodyPr>
          <a:lstStyle/>
          <a:p>
            <a:pPr algn="just">
              <a:lnSpc>
                <a:spcPts val="4317"/>
              </a:lnSpc>
            </a:pPr>
            <a:r>
              <a:rPr lang="en-US" sz="3690">
                <a:solidFill>
                  <a:srgbClr val="FFFFFF"/>
                </a:solidFill>
                <a:latin typeface="Roboto Condensed"/>
              </a:rPr>
              <a:t>"EnviroPredict HealthGuard" is a cutting-edge initiative that combines IoT technology, data science, and healthcare to address the crucial link between environmental conditions and public health. By monitoring real-time pollution data and tailoring recommendations to asthma and heart patients, this project strives to empower individuals with the knowledge they need to make informed decisions about their well-being in our ever-changing urban environments.</a:t>
            </a:r>
          </a:p>
        </p:txBody>
      </p:sp>
      <p:sp>
        <p:nvSpPr>
          <p:cNvPr id="10" name="TextBox 10"/>
          <p:cNvSpPr txBox="1"/>
          <p:nvPr/>
        </p:nvSpPr>
        <p:spPr>
          <a:xfrm>
            <a:off x="1028700" y="1642744"/>
            <a:ext cx="7056457" cy="957834"/>
          </a:xfrm>
          <a:prstGeom prst="rect">
            <a:avLst/>
          </a:prstGeom>
        </p:spPr>
        <p:txBody>
          <a:bodyPr lIns="0" tIns="0" rIns="0" bIns="0" rtlCol="0" anchor="t">
            <a:spAutoFit/>
          </a:bodyPr>
          <a:lstStyle/>
          <a:p>
            <a:pPr>
              <a:lnSpc>
                <a:spcPts val="7487"/>
              </a:lnSpc>
            </a:pPr>
            <a:r>
              <a:rPr lang="en-US" sz="6399">
                <a:solidFill>
                  <a:srgbClr val="3DEDE8"/>
                </a:solidFill>
                <a:latin typeface="Roboto Condensed Bold"/>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5521075" y="-1099465"/>
            <a:ext cx="27488974" cy="3086100"/>
            <a:chOff x="0" y="0"/>
            <a:chExt cx="7239895" cy="812800"/>
          </a:xfrm>
        </p:grpSpPr>
        <p:sp>
          <p:nvSpPr>
            <p:cNvPr id="3" name="Freeform 3"/>
            <p:cNvSpPr/>
            <p:nvPr/>
          </p:nvSpPr>
          <p:spPr>
            <a:xfrm>
              <a:off x="0" y="0"/>
              <a:ext cx="7239895" cy="812800"/>
            </a:xfrm>
            <a:custGeom>
              <a:avLst/>
              <a:gdLst/>
              <a:ahLst/>
              <a:cxnLst/>
              <a:rect l="l" t="t" r="r" b="b"/>
              <a:pathLst>
                <a:path w="7239895" h="812800">
                  <a:moveTo>
                    <a:pt x="0" y="0"/>
                  </a:moveTo>
                  <a:lnTo>
                    <a:pt x="7239895" y="0"/>
                  </a:lnTo>
                  <a:lnTo>
                    <a:pt x="7239895" y="812800"/>
                  </a:lnTo>
                  <a:lnTo>
                    <a:pt x="0" y="812800"/>
                  </a:lnTo>
                  <a:close/>
                </a:path>
              </a:pathLst>
            </a:custGeom>
            <a:solidFill>
              <a:srgbClr val="35858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1086438"/>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3529851" y="-1086438"/>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7343225" y="2201999"/>
            <a:ext cx="10658006" cy="7822379"/>
          </a:xfrm>
          <a:prstGeom prst="rect">
            <a:avLst/>
          </a:prstGeom>
        </p:spPr>
        <p:txBody>
          <a:bodyPr lIns="0" tIns="0" rIns="0" bIns="0" rtlCol="0" anchor="t">
            <a:spAutoFit/>
          </a:bodyPr>
          <a:lstStyle/>
          <a:p>
            <a:pPr algn="just">
              <a:lnSpc>
                <a:spcPts val="5649"/>
              </a:lnSpc>
            </a:pPr>
            <a:r>
              <a:rPr lang="en-US" sz="3598" spc="179">
                <a:solidFill>
                  <a:srgbClr val="FFFFFF"/>
                </a:solidFill>
                <a:latin typeface="Roboto Condensed"/>
              </a:rPr>
              <a:t>Asthma and heart patients are susceptible to adverse health effects resulting from environmental factors, including air quality, noise pollution, and indoor pollutants. There is a pressing need for a comprehensive predictive analysis and recommendation system to monitor and assess these environmental conditions in real-time. This system must provide timely alerts and recommendations to empower patients with the information necessary to make informed decisions, ultimately safeguarding their health and well-being.</a:t>
            </a:r>
          </a:p>
        </p:txBody>
      </p:sp>
      <p:sp>
        <p:nvSpPr>
          <p:cNvPr id="8" name="Freeform 8"/>
          <p:cNvSpPr/>
          <p:nvPr/>
        </p:nvSpPr>
        <p:spPr>
          <a:xfrm>
            <a:off x="3367553" y="2708592"/>
            <a:ext cx="3569589" cy="4114800"/>
          </a:xfrm>
          <a:custGeom>
            <a:avLst/>
            <a:gdLst/>
            <a:ahLst/>
            <a:cxnLst/>
            <a:rect l="l" t="t" r="r" b="b"/>
            <a:pathLst>
              <a:path w="3569589" h="4114800">
                <a:moveTo>
                  <a:pt x="0" y="0"/>
                </a:moveTo>
                <a:lnTo>
                  <a:pt x="3569589" y="0"/>
                </a:lnTo>
                <a:lnTo>
                  <a:pt x="35695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367697" y="5336592"/>
            <a:ext cx="4784651" cy="4114800"/>
          </a:xfrm>
          <a:custGeom>
            <a:avLst/>
            <a:gdLst/>
            <a:ahLst/>
            <a:cxnLst/>
            <a:rect l="l" t="t" r="r" b="b"/>
            <a:pathLst>
              <a:path w="4784651" h="4114800">
                <a:moveTo>
                  <a:pt x="0" y="0"/>
                </a:moveTo>
                <a:lnTo>
                  <a:pt x="4784651" y="0"/>
                </a:lnTo>
                <a:lnTo>
                  <a:pt x="478465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5615772" y="691388"/>
            <a:ext cx="7056457" cy="957834"/>
          </a:xfrm>
          <a:prstGeom prst="rect">
            <a:avLst/>
          </a:prstGeom>
        </p:spPr>
        <p:txBody>
          <a:bodyPr lIns="0" tIns="0" rIns="0" bIns="0" rtlCol="0" anchor="t">
            <a:spAutoFit/>
          </a:bodyPr>
          <a:lstStyle/>
          <a:p>
            <a:pPr algn="ctr">
              <a:lnSpc>
                <a:spcPts val="7487"/>
              </a:lnSpc>
            </a:pPr>
            <a:r>
              <a:rPr lang="en-US" sz="6399">
                <a:solidFill>
                  <a:srgbClr val="FFFFFF"/>
                </a:solidFill>
                <a:latin typeface="Roboto Condensed Bold"/>
              </a:rPr>
              <a:t>Problem Statement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992607" cy="1678764"/>
          </a:xfrm>
          <a:custGeom>
            <a:avLst/>
            <a:gdLst/>
            <a:ahLst/>
            <a:cxnLst/>
            <a:rect l="l" t="t" r="r" b="b"/>
            <a:pathLst>
              <a:path w="4992607" h="1678764">
                <a:moveTo>
                  <a:pt x="0" y="0"/>
                </a:moveTo>
                <a:lnTo>
                  <a:pt x="4992607" y="0"/>
                </a:lnTo>
                <a:lnTo>
                  <a:pt x="4992607" y="1678764"/>
                </a:lnTo>
                <a:lnTo>
                  <a:pt x="0" y="16787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3220575"/>
            <a:ext cx="4992607" cy="1678764"/>
          </a:xfrm>
          <a:custGeom>
            <a:avLst/>
            <a:gdLst/>
            <a:ahLst/>
            <a:cxnLst/>
            <a:rect l="l" t="t" r="r" b="b"/>
            <a:pathLst>
              <a:path w="4992607" h="1678764">
                <a:moveTo>
                  <a:pt x="0" y="0"/>
                </a:moveTo>
                <a:lnTo>
                  <a:pt x="4992607" y="0"/>
                </a:lnTo>
                <a:lnTo>
                  <a:pt x="4992607" y="1678764"/>
                </a:lnTo>
                <a:lnTo>
                  <a:pt x="0" y="16787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5413689"/>
            <a:ext cx="4992607" cy="1678764"/>
          </a:xfrm>
          <a:custGeom>
            <a:avLst/>
            <a:gdLst/>
            <a:ahLst/>
            <a:cxnLst/>
            <a:rect l="l" t="t" r="r" b="b"/>
            <a:pathLst>
              <a:path w="4992607" h="1678764">
                <a:moveTo>
                  <a:pt x="0" y="0"/>
                </a:moveTo>
                <a:lnTo>
                  <a:pt x="4992607" y="0"/>
                </a:lnTo>
                <a:lnTo>
                  <a:pt x="4992607" y="1678764"/>
                </a:lnTo>
                <a:lnTo>
                  <a:pt x="0" y="16787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28700" y="7606803"/>
            <a:ext cx="4992607" cy="1678764"/>
          </a:xfrm>
          <a:custGeom>
            <a:avLst/>
            <a:gdLst/>
            <a:ahLst/>
            <a:cxnLst/>
            <a:rect l="l" t="t" r="r" b="b"/>
            <a:pathLst>
              <a:path w="4992607" h="1678764">
                <a:moveTo>
                  <a:pt x="0" y="0"/>
                </a:moveTo>
                <a:lnTo>
                  <a:pt x="4992607" y="0"/>
                </a:lnTo>
                <a:lnTo>
                  <a:pt x="4992607" y="1678764"/>
                </a:lnTo>
                <a:lnTo>
                  <a:pt x="0" y="16787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29210" y="1355682"/>
            <a:ext cx="1116182" cy="998983"/>
          </a:xfrm>
          <a:custGeom>
            <a:avLst/>
            <a:gdLst/>
            <a:ahLst/>
            <a:cxnLst/>
            <a:rect l="l" t="t" r="r" b="b"/>
            <a:pathLst>
              <a:path w="1116182" h="998983">
                <a:moveTo>
                  <a:pt x="0" y="0"/>
                </a:moveTo>
                <a:lnTo>
                  <a:pt x="1116182" y="0"/>
                </a:lnTo>
                <a:lnTo>
                  <a:pt x="1116182" y="998982"/>
                </a:lnTo>
                <a:lnTo>
                  <a:pt x="0" y="9989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27919" y="3622611"/>
            <a:ext cx="917473" cy="1029422"/>
          </a:xfrm>
          <a:custGeom>
            <a:avLst/>
            <a:gdLst/>
            <a:ahLst/>
            <a:cxnLst/>
            <a:rect l="l" t="t" r="r" b="b"/>
            <a:pathLst>
              <a:path w="917473" h="1029422">
                <a:moveTo>
                  <a:pt x="0" y="0"/>
                </a:moveTo>
                <a:lnTo>
                  <a:pt x="917473" y="0"/>
                </a:lnTo>
                <a:lnTo>
                  <a:pt x="917473" y="1029422"/>
                </a:lnTo>
                <a:lnTo>
                  <a:pt x="0" y="10294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627919" y="5856797"/>
            <a:ext cx="917473" cy="884214"/>
          </a:xfrm>
          <a:custGeom>
            <a:avLst/>
            <a:gdLst/>
            <a:ahLst/>
            <a:cxnLst/>
            <a:rect l="l" t="t" r="r" b="b"/>
            <a:pathLst>
              <a:path w="917473" h="884214">
                <a:moveTo>
                  <a:pt x="0" y="0"/>
                </a:moveTo>
                <a:lnTo>
                  <a:pt x="917473" y="0"/>
                </a:lnTo>
                <a:lnTo>
                  <a:pt x="917473" y="884215"/>
                </a:lnTo>
                <a:lnTo>
                  <a:pt x="0" y="8842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627919" y="8054478"/>
            <a:ext cx="917473" cy="960704"/>
          </a:xfrm>
          <a:custGeom>
            <a:avLst/>
            <a:gdLst/>
            <a:ahLst/>
            <a:cxnLst/>
            <a:rect l="l" t="t" r="r" b="b"/>
            <a:pathLst>
              <a:path w="917473" h="960704">
                <a:moveTo>
                  <a:pt x="0" y="0"/>
                </a:moveTo>
                <a:lnTo>
                  <a:pt x="917473" y="0"/>
                </a:lnTo>
                <a:lnTo>
                  <a:pt x="917473" y="960704"/>
                </a:lnTo>
                <a:lnTo>
                  <a:pt x="0" y="9607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15725500" y="-1396380"/>
            <a:ext cx="7703650" cy="13620139"/>
            <a:chOff x="0" y="0"/>
            <a:chExt cx="2028945" cy="3587197"/>
          </a:xfrm>
        </p:grpSpPr>
        <p:sp>
          <p:nvSpPr>
            <p:cNvPr id="11" name="Freeform 11"/>
            <p:cNvSpPr/>
            <p:nvPr/>
          </p:nvSpPr>
          <p:spPr>
            <a:xfrm>
              <a:off x="0" y="0"/>
              <a:ext cx="2028945" cy="3587197"/>
            </a:xfrm>
            <a:custGeom>
              <a:avLst/>
              <a:gdLst/>
              <a:ahLst/>
              <a:cxnLst/>
              <a:rect l="l" t="t" r="r" b="b"/>
              <a:pathLst>
                <a:path w="2028945" h="3587197">
                  <a:moveTo>
                    <a:pt x="0" y="0"/>
                  </a:moveTo>
                  <a:lnTo>
                    <a:pt x="2028945" y="0"/>
                  </a:lnTo>
                  <a:lnTo>
                    <a:pt x="2028945" y="3587197"/>
                  </a:lnTo>
                  <a:lnTo>
                    <a:pt x="0" y="3587197"/>
                  </a:lnTo>
                  <a:close/>
                </a:path>
              </a:pathLst>
            </a:custGeom>
            <a:solidFill>
              <a:srgbClr val="35858B"/>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6021307" y="1858557"/>
            <a:ext cx="1179099" cy="0"/>
          </a:xfrm>
          <a:prstGeom prst="line">
            <a:avLst/>
          </a:prstGeom>
          <a:ln w="66675" cap="flat">
            <a:solidFill>
              <a:srgbClr val="AEFEFF"/>
            </a:solidFill>
            <a:prstDash val="solid"/>
            <a:headEnd type="none" w="sm" len="sm"/>
            <a:tailEnd type="oval" w="lg" len="lg"/>
          </a:ln>
        </p:spPr>
      </p:sp>
      <p:sp>
        <p:nvSpPr>
          <p:cNvPr id="14" name="AutoShape 14"/>
          <p:cNvSpPr/>
          <p:nvPr/>
        </p:nvSpPr>
        <p:spPr>
          <a:xfrm>
            <a:off x="6021307" y="4059957"/>
            <a:ext cx="1179099" cy="0"/>
          </a:xfrm>
          <a:prstGeom prst="line">
            <a:avLst/>
          </a:prstGeom>
          <a:ln w="66675" cap="flat">
            <a:solidFill>
              <a:srgbClr val="AEFEFF"/>
            </a:solidFill>
            <a:prstDash val="solid"/>
            <a:headEnd type="none" w="sm" len="sm"/>
            <a:tailEnd type="oval" w="lg" len="lg"/>
          </a:ln>
        </p:spPr>
      </p:sp>
      <p:sp>
        <p:nvSpPr>
          <p:cNvPr id="15" name="AutoShape 15"/>
          <p:cNvSpPr/>
          <p:nvPr/>
        </p:nvSpPr>
        <p:spPr>
          <a:xfrm>
            <a:off x="6021307" y="6298905"/>
            <a:ext cx="1179099" cy="0"/>
          </a:xfrm>
          <a:prstGeom prst="line">
            <a:avLst/>
          </a:prstGeom>
          <a:ln w="66675" cap="flat">
            <a:solidFill>
              <a:srgbClr val="AEFEFF"/>
            </a:solidFill>
            <a:prstDash val="solid"/>
            <a:headEnd type="none" w="sm" len="sm"/>
            <a:tailEnd type="oval" w="lg" len="lg"/>
          </a:ln>
        </p:spPr>
      </p:sp>
      <p:sp>
        <p:nvSpPr>
          <p:cNvPr id="16" name="AutoShape 16"/>
          <p:cNvSpPr/>
          <p:nvPr/>
        </p:nvSpPr>
        <p:spPr>
          <a:xfrm>
            <a:off x="6021307" y="8534830"/>
            <a:ext cx="1179099" cy="0"/>
          </a:xfrm>
          <a:prstGeom prst="line">
            <a:avLst/>
          </a:prstGeom>
          <a:ln w="66675" cap="flat">
            <a:solidFill>
              <a:srgbClr val="AEFEFF"/>
            </a:solidFill>
            <a:prstDash val="solid"/>
            <a:headEnd type="none" w="sm" len="sm"/>
            <a:tailEnd type="oval" w="lg" len="lg"/>
          </a:ln>
        </p:spPr>
      </p:sp>
      <p:sp>
        <p:nvSpPr>
          <p:cNvPr id="17" name="Freeform 17"/>
          <p:cNvSpPr/>
          <p:nvPr/>
        </p:nvSpPr>
        <p:spPr>
          <a:xfrm rot="-5400000">
            <a:off x="10542254" y="5013876"/>
            <a:ext cx="10445574" cy="417823"/>
          </a:xfrm>
          <a:custGeom>
            <a:avLst/>
            <a:gdLst/>
            <a:ahLst/>
            <a:cxnLst/>
            <a:rect l="l" t="t" r="r" b="b"/>
            <a:pathLst>
              <a:path w="10445574" h="417823">
                <a:moveTo>
                  <a:pt x="0" y="0"/>
                </a:moveTo>
                <a:lnTo>
                  <a:pt x="10445574" y="0"/>
                </a:lnTo>
                <a:lnTo>
                  <a:pt x="10445574" y="417822"/>
                </a:lnTo>
                <a:lnTo>
                  <a:pt x="0" y="4178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TextBox 18"/>
          <p:cNvSpPr txBox="1"/>
          <p:nvPr/>
        </p:nvSpPr>
        <p:spPr>
          <a:xfrm>
            <a:off x="2436149" y="1279437"/>
            <a:ext cx="3223207" cy="1186815"/>
          </a:xfrm>
          <a:prstGeom prst="rect">
            <a:avLst/>
          </a:prstGeom>
        </p:spPr>
        <p:txBody>
          <a:bodyPr lIns="0" tIns="0" rIns="0" bIns="0" rtlCol="0" anchor="t">
            <a:spAutoFit/>
          </a:bodyPr>
          <a:lstStyle/>
          <a:p>
            <a:pPr algn="ctr">
              <a:lnSpc>
                <a:spcPts val="4679"/>
              </a:lnSpc>
            </a:pPr>
            <a:r>
              <a:rPr lang="en-US" sz="3999">
                <a:solidFill>
                  <a:srgbClr val="FFFFFF"/>
                </a:solidFill>
                <a:latin typeface="Roboto Condensed"/>
              </a:rPr>
              <a:t>Sensor Deployment:</a:t>
            </a:r>
          </a:p>
        </p:txBody>
      </p:sp>
      <p:sp>
        <p:nvSpPr>
          <p:cNvPr id="19" name="TextBox 19"/>
          <p:cNvSpPr txBox="1"/>
          <p:nvPr/>
        </p:nvSpPr>
        <p:spPr>
          <a:xfrm>
            <a:off x="2545392" y="3465218"/>
            <a:ext cx="3223207" cy="1186815"/>
          </a:xfrm>
          <a:prstGeom prst="rect">
            <a:avLst/>
          </a:prstGeom>
        </p:spPr>
        <p:txBody>
          <a:bodyPr lIns="0" tIns="0" rIns="0" bIns="0" rtlCol="0" anchor="t">
            <a:spAutoFit/>
          </a:bodyPr>
          <a:lstStyle/>
          <a:p>
            <a:pPr algn="ctr">
              <a:lnSpc>
                <a:spcPts val="4679"/>
              </a:lnSpc>
            </a:pPr>
            <a:r>
              <a:rPr lang="en-US" sz="3999">
                <a:solidFill>
                  <a:srgbClr val="FFFFFF"/>
                </a:solidFill>
                <a:latin typeface="Roboto Condensed"/>
              </a:rPr>
              <a:t>Data Integration:</a:t>
            </a:r>
          </a:p>
        </p:txBody>
      </p:sp>
      <p:sp>
        <p:nvSpPr>
          <p:cNvPr id="20" name="TextBox 20"/>
          <p:cNvSpPr txBox="1"/>
          <p:nvPr/>
        </p:nvSpPr>
        <p:spPr>
          <a:xfrm>
            <a:off x="2545392" y="5661339"/>
            <a:ext cx="3223207" cy="1186815"/>
          </a:xfrm>
          <a:prstGeom prst="rect">
            <a:avLst/>
          </a:prstGeom>
        </p:spPr>
        <p:txBody>
          <a:bodyPr lIns="0" tIns="0" rIns="0" bIns="0" rtlCol="0" anchor="t">
            <a:spAutoFit/>
          </a:bodyPr>
          <a:lstStyle/>
          <a:p>
            <a:pPr algn="ctr">
              <a:lnSpc>
                <a:spcPts val="4679"/>
              </a:lnSpc>
            </a:pPr>
            <a:r>
              <a:rPr lang="en-US" sz="3999">
                <a:solidFill>
                  <a:srgbClr val="FFFFFF"/>
                </a:solidFill>
                <a:latin typeface="Roboto Condensed"/>
              </a:rPr>
              <a:t>Predictive Analysis:</a:t>
            </a:r>
          </a:p>
        </p:txBody>
      </p:sp>
      <p:sp>
        <p:nvSpPr>
          <p:cNvPr id="21" name="TextBox 21"/>
          <p:cNvSpPr txBox="1"/>
          <p:nvPr/>
        </p:nvSpPr>
        <p:spPr>
          <a:xfrm>
            <a:off x="2436149" y="7695678"/>
            <a:ext cx="3223207" cy="1186815"/>
          </a:xfrm>
          <a:prstGeom prst="rect">
            <a:avLst/>
          </a:prstGeom>
        </p:spPr>
        <p:txBody>
          <a:bodyPr lIns="0" tIns="0" rIns="0" bIns="0" rtlCol="0" anchor="t">
            <a:spAutoFit/>
          </a:bodyPr>
          <a:lstStyle/>
          <a:p>
            <a:pPr algn="ctr">
              <a:lnSpc>
                <a:spcPts val="4679"/>
              </a:lnSpc>
            </a:pPr>
            <a:r>
              <a:rPr lang="en-US" sz="3999">
                <a:solidFill>
                  <a:srgbClr val="FFFFFF"/>
                </a:solidFill>
                <a:latin typeface="Roboto Condensed"/>
              </a:rPr>
              <a:t>Alerting Mechanism</a:t>
            </a:r>
          </a:p>
        </p:txBody>
      </p:sp>
      <p:sp>
        <p:nvSpPr>
          <p:cNvPr id="22" name="TextBox 22"/>
          <p:cNvSpPr txBox="1"/>
          <p:nvPr/>
        </p:nvSpPr>
        <p:spPr>
          <a:xfrm>
            <a:off x="7426277" y="1520490"/>
            <a:ext cx="7903982" cy="1533906"/>
          </a:xfrm>
          <a:prstGeom prst="rect">
            <a:avLst/>
          </a:prstGeom>
        </p:spPr>
        <p:txBody>
          <a:bodyPr lIns="0" tIns="0" rIns="0" bIns="0" rtlCol="0" anchor="t">
            <a:spAutoFit/>
          </a:bodyPr>
          <a:lstStyle/>
          <a:p>
            <a:pPr>
              <a:lnSpc>
                <a:spcPts val="3042"/>
              </a:lnSpc>
            </a:pPr>
            <a:r>
              <a:rPr lang="en-US" sz="2600">
                <a:solidFill>
                  <a:srgbClr val="FFFFFF"/>
                </a:solidFill>
                <a:latin typeface="Roboto Condensed"/>
              </a:rPr>
              <a:t> Choose and deploy a network of sensors, including PM2.5, CO2, sound level, temperature, and humidity sensors, in both indoor and outdoor environments. Ensure proper calibration and maintenance.</a:t>
            </a:r>
          </a:p>
        </p:txBody>
      </p:sp>
      <p:sp>
        <p:nvSpPr>
          <p:cNvPr id="23" name="TextBox 23"/>
          <p:cNvSpPr txBox="1"/>
          <p:nvPr/>
        </p:nvSpPr>
        <p:spPr>
          <a:xfrm>
            <a:off x="7457581" y="3540171"/>
            <a:ext cx="8098549" cy="1210469"/>
          </a:xfrm>
          <a:prstGeom prst="rect">
            <a:avLst/>
          </a:prstGeom>
        </p:spPr>
        <p:txBody>
          <a:bodyPr lIns="0" tIns="0" rIns="0" bIns="0" rtlCol="0" anchor="t">
            <a:spAutoFit/>
          </a:bodyPr>
          <a:lstStyle/>
          <a:p>
            <a:pPr>
              <a:lnSpc>
                <a:spcPts val="3168"/>
              </a:lnSpc>
            </a:pPr>
            <a:r>
              <a:rPr lang="en-US" sz="2708">
                <a:solidFill>
                  <a:srgbClr val="FFFFFF"/>
                </a:solidFill>
                <a:latin typeface="Roboto Condensed"/>
              </a:rPr>
              <a:t>Develop processes to clean and preprocess incoming data, handling missing values, outliers, and data format conversions.</a:t>
            </a:r>
          </a:p>
        </p:txBody>
      </p:sp>
      <p:sp>
        <p:nvSpPr>
          <p:cNvPr id="24" name="TextBox 24"/>
          <p:cNvSpPr txBox="1"/>
          <p:nvPr/>
        </p:nvSpPr>
        <p:spPr>
          <a:xfrm>
            <a:off x="7457581" y="5237057"/>
            <a:ext cx="8307461" cy="2295906"/>
          </a:xfrm>
          <a:prstGeom prst="rect">
            <a:avLst/>
          </a:prstGeom>
        </p:spPr>
        <p:txBody>
          <a:bodyPr lIns="0" tIns="0" rIns="0" bIns="0" rtlCol="0" anchor="t">
            <a:spAutoFit/>
          </a:bodyPr>
          <a:lstStyle/>
          <a:p>
            <a:pPr>
              <a:lnSpc>
                <a:spcPts val="3042"/>
              </a:lnSpc>
            </a:pPr>
            <a:r>
              <a:rPr lang="en-US" sz="2600">
                <a:solidFill>
                  <a:srgbClr val="FFFFFF"/>
                </a:solidFill>
                <a:latin typeface="Roboto Condensed"/>
              </a:rPr>
              <a:t>Create meaningful features by combining sensor data and health records to capture environmental and health-related factors effectively.</a:t>
            </a:r>
          </a:p>
          <a:p>
            <a:pPr>
              <a:lnSpc>
                <a:spcPts val="3042"/>
              </a:lnSpc>
            </a:pPr>
            <a:r>
              <a:rPr lang="en-US" sz="2600">
                <a:solidFill>
                  <a:srgbClr val="FFFFFF"/>
                </a:solidFill>
                <a:latin typeface="Roboto Condensed"/>
              </a:rPr>
              <a:t>Develop machine learning models that use historical data to predict potential health risks for patients based on current environmental conditions. </a:t>
            </a:r>
          </a:p>
        </p:txBody>
      </p:sp>
      <p:sp>
        <p:nvSpPr>
          <p:cNvPr id="25" name="TextBox 25"/>
          <p:cNvSpPr txBox="1"/>
          <p:nvPr/>
        </p:nvSpPr>
        <p:spPr>
          <a:xfrm>
            <a:off x="7457581" y="7938565"/>
            <a:ext cx="7903982" cy="1210437"/>
          </a:xfrm>
          <a:prstGeom prst="rect">
            <a:avLst/>
          </a:prstGeom>
        </p:spPr>
        <p:txBody>
          <a:bodyPr lIns="0" tIns="0" rIns="0" bIns="0" rtlCol="0" anchor="t">
            <a:spAutoFit/>
          </a:bodyPr>
          <a:lstStyle/>
          <a:p>
            <a:pPr>
              <a:lnSpc>
                <a:spcPts val="3159"/>
              </a:lnSpc>
            </a:pPr>
            <a:r>
              <a:rPr lang="en-US" sz="2700">
                <a:solidFill>
                  <a:srgbClr val="FFFFFF"/>
                </a:solidFill>
                <a:latin typeface="Roboto Condensed"/>
              </a:rPr>
              <a:t>Implement an alerting system that generates alerts when environmental conditions pose a risk to the health of asthma and heart patients.</a:t>
            </a:r>
          </a:p>
        </p:txBody>
      </p:sp>
      <p:sp>
        <p:nvSpPr>
          <p:cNvPr id="26" name="TextBox 26"/>
          <p:cNvSpPr txBox="1"/>
          <p:nvPr/>
        </p:nvSpPr>
        <p:spPr>
          <a:xfrm rot="5400000">
            <a:off x="13501760" y="4540420"/>
            <a:ext cx="7056457" cy="957834"/>
          </a:xfrm>
          <a:prstGeom prst="rect">
            <a:avLst/>
          </a:prstGeom>
        </p:spPr>
        <p:txBody>
          <a:bodyPr lIns="0" tIns="0" rIns="0" bIns="0" rtlCol="0" anchor="t">
            <a:spAutoFit/>
          </a:bodyPr>
          <a:lstStyle/>
          <a:p>
            <a:pPr algn="ctr">
              <a:lnSpc>
                <a:spcPts val="7487"/>
              </a:lnSpc>
            </a:pPr>
            <a:r>
              <a:rPr lang="en-US" sz="6399">
                <a:solidFill>
                  <a:srgbClr val="FFFFFF"/>
                </a:solidFill>
                <a:latin typeface="Roboto Condensed Bold"/>
              </a:rPr>
              <a:t>IMPLEMENTATION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2" name="Freeform 2"/>
          <p:cNvSpPr/>
          <p:nvPr/>
        </p:nvSpPr>
        <p:spPr>
          <a:xfrm rot="-10800000">
            <a:off x="13058232" y="-230318"/>
            <a:ext cx="5229768" cy="3595466"/>
          </a:xfrm>
          <a:custGeom>
            <a:avLst/>
            <a:gdLst/>
            <a:ahLst/>
            <a:cxnLst/>
            <a:rect l="l" t="t" r="r" b="b"/>
            <a:pathLst>
              <a:path w="5229768" h="3595466">
                <a:moveTo>
                  <a:pt x="0" y="0"/>
                </a:moveTo>
                <a:lnTo>
                  <a:pt x="5229768" y="0"/>
                </a:lnTo>
                <a:lnTo>
                  <a:pt x="5229768" y="3595465"/>
                </a:lnTo>
                <a:lnTo>
                  <a:pt x="0" y="35954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2" name="Freeform 2"/>
          <p:cNvSpPr/>
          <p:nvPr/>
        </p:nvSpPr>
        <p:spPr>
          <a:xfrm>
            <a:off x="11924154" y="1625444"/>
            <a:ext cx="2602959" cy="2712723"/>
          </a:xfrm>
          <a:custGeom>
            <a:avLst/>
            <a:gdLst/>
            <a:ahLst/>
            <a:cxnLst/>
            <a:rect l="l" t="t" r="r" b="b"/>
            <a:pathLst>
              <a:path w="2602959" h="2712723">
                <a:moveTo>
                  <a:pt x="0" y="0"/>
                </a:moveTo>
                <a:lnTo>
                  <a:pt x="2602959" y="0"/>
                </a:lnTo>
                <a:lnTo>
                  <a:pt x="2602959" y="2712723"/>
                </a:lnTo>
                <a:lnTo>
                  <a:pt x="0" y="2712723"/>
                </a:lnTo>
                <a:lnTo>
                  <a:pt x="0" y="0"/>
                </a:lnTo>
                <a:close/>
              </a:path>
            </a:pathLst>
          </a:custGeom>
          <a:blipFill>
            <a:blip r:embed="rId2"/>
            <a:stretch>
              <a:fillRect t="-5202"/>
            </a:stretch>
          </a:blipFill>
        </p:spPr>
      </p:sp>
      <p:sp>
        <p:nvSpPr>
          <p:cNvPr id="3" name="Freeform 3"/>
          <p:cNvSpPr/>
          <p:nvPr/>
        </p:nvSpPr>
        <p:spPr>
          <a:xfrm>
            <a:off x="8327770" y="1625444"/>
            <a:ext cx="2918223" cy="2744881"/>
          </a:xfrm>
          <a:custGeom>
            <a:avLst/>
            <a:gdLst/>
            <a:ahLst/>
            <a:cxnLst/>
            <a:rect l="l" t="t" r="r" b="b"/>
            <a:pathLst>
              <a:path w="2918223" h="2744881">
                <a:moveTo>
                  <a:pt x="0" y="0"/>
                </a:moveTo>
                <a:lnTo>
                  <a:pt x="2918224" y="0"/>
                </a:lnTo>
                <a:lnTo>
                  <a:pt x="2918224" y="2744881"/>
                </a:lnTo>
                <a:lnTo>
                  <a:pt x="0" y="2744881"/>
                </a:lnTo>
                <a:lnTo>
                  <a:pt x="0" y="0"/>
                </a:lnTo>
                <a:close/>
              </a:path>
            </a:pathLst>
          </a:custGeom>
          <a:blipFill>
            <a:blip r:embed="rId3"/>
            <a:stretch>
              <a:fillRect t="-3157" b="-3157"/>
            </a:stretch>
          </a:blipFill>
        </p:spPr>
      </p:sp>
      <p:sp>
        <p:nvSpPr>
          <p:cNvPr id="4" name="Freeform 4"/>
          <p:cNvSpPr/>
          <p:nvPr/>
        </p:nvSpPr>
        <p:spPr>
          <a:xfrm>
            <a:off x="3808911" y="1657602"/>
            <a:ext cx="3791189" cy="2712723"/>
          </a:xfrm>
          <a:custGeom>
            <a:avLst/>
            <a:gdLst/>
            <a:ahLst/>
            <a:cxnLst/>
            <a:rect l="l" t="t" r="r" b="b"/>
            <a:pathLst>
              <a:path w="3791189" h="2712723">
                <a:moveTo>
                  <a:pt x="0" y="0"/>
                </a:moveTo>
                <a:lnTo>
                  <a:pt x="3791189" y="0"/>
                </a:lnTo>
                <a:lnTo>
                  <a:pt x="3791189" y="2712723"/>
                </a:lnTo>
                <a:lnTo>
                  <a:pt x="0" y="2712723"/>
                </a:lnTo>
                <a:lnTo>
                  <a:pt x="0" y="0"/>
                </a:lnTo>
                <a:close/>
              </a:path>
            </a:pathLst>
          </a:custGeom>
          <a:blipFill>
            <a:blip r:embed="rId4"/>
            <a:stretch>
              <a:fillRect t="-5703" b="-31526"/>
            </a:stretch>
          </a:blipFill>
        </p:spPr>
      </p:sp>
      <p:sp>
        <p:nvSpPr>
          <p:cNvPr id="5" name="Freeform 5"/>
          <p:cNvSpPr/>
          <p:nvPr/>
        </p:nvSpPr>
        <p:spPr>
          <a:xfrm>
            <a:off x="15203388" y="1625444"/>
            <a:ext cx="2712723" cy="2712723"/>
          </a:xfrm>
          <a:custGeom>
            <a:avLst/>
            <a:gdLst/>
            <a:ahLst/>
            <a:cxnLst/>
            <a:rect l="l" t="t" r="r" b="b"/>
            <a:pathLst>
              <a:path w="2712723" h="2712723">
                <a:moveTo>
                  <a:pt x="0" y="0"/>
                </a:moveTo>
                <a:lnTo>
                  <a:pt x="2712723" y="0"/>
                </a:lnTo>
                <a:lnTo>
                  <a:pt x="2712723" y="2712723"/>
                </a:lnTo>
                <a:lnTo>
                  <a:pt x="0" y="2712723"/>
                </a:lnTo>
                <a:lnTo>
                  <a:pt x="0" y="0"/>
                </a:lnTo>
                <a:close/>
              </a:path>
            </a:pathLst>
          </a:custGeom>
          <a:blipFill>
            <a:blip r:embed="rId5"/>
            <a:stretch>
              <a:fillRect l="-2467" t="-4935" r="-2467"/>
            </a:stretch>
          </a:blipFill>
        </p:spPr>
      </p:sp>
      <p:sp>
        <p:nvSpPr>
          <p:cNvPr id="6" name="Freeform 6"/>
          <p:cNvSpPr/>
          <p:nvPr/>
        </p:nvSpPr>
        <p:spPr>
          <a:xfrm>
            <a:off x="319654" y="1657602"/>
            <a:ext cx="2712723" cy="2712723"/>
          </a:xfrm>
          <a:custGeom>
            <a:avLst/>
            <a:gdLst/>
            <a:ahLst/>
            <a:cxnLst/>
            <a:rect l="l" t="t" r="r" b="b"/>
            <a:pathLst>
              <a:path w="2712723" h="2712723">
                <a:moveTo>
                  <a:pt x="0" y="0"/>
                </a:moveTo>
                <a:lnTo>
                  <a:pt x="2712724" y="0"/>
                </a:lnTo>
                <a:lnTo>
                  <a:pt x="2712724" y="2712723"/>
                </a:lnTo>
                <a:lnTo>
                  <a:pt x="0" y="2712723"/>
                </a:lnTo>
                <a:lnTo>
                  <a:pt x="0" y="0"/>
                </a:lnTo>
                <a:close/>
              </a:path>
            </a:pathLst>
          </a:custGeom>
          <a:blipFill>
            <a:blip r:embed="rId6"/>
            <a:stretch>
              <a:fillRect/>
            </a:stretch>
          </a:blipFill>
        </p:spPr>
      </p:sp>
      <p:sp>
        <p:nvSpPr>
          <p:cNvPr id="7" name="Freeform 7"/>
          <p:cNvSpPr/>
          <p:nvPr/>
        </p:nvSpPr>
        <p:spPr>
          <a:xfrm rot="-5400000">
            <a:off x="2163770" y="3606730"/>
            <a:ext cx="2644414" cy="4914554"/>
          </a:xfrm>
          <a:custGeom>
            <a:avLst/>
            <a:gdLst/>
            <a:ahLst/>
            <a:cxnLst/>
            <a:rect l="l" t="t" r="r" b="b"/>
            <a:pathLst>
              <a:path w="2644414" h="4914554">
                <a:moveTo>
                  <a:pt x="0" y="0"/>
                </a:moveTo>
                <a:lnTo>
                  <a:pt x="2644414" y="0"/>
                </a:lnTo>
                <a:lnTo>
                  <a:pt x="2644414" y="4914554"/>
                </a:lnTo>
                <a:lnTo>
                  <a:pt x="0" y="4914554"/>
                </a:lnTo>
                <a:lnTo>
                  <a:pt x="0" y="0"/>
                </a:lnTo>
                <a:close/>
              </a:path>
            </a:pathLst>
          </a:custGeom>
          <a:blipFill>
            <a:blip r:embed="rId7"/>
            <a:stretch>
              <a:fillRect l="-47087" r="-48540"/>
            </a:stretch>
          </a:blipFill>
        </p:spPr>
      </p:sp>
      <p:sp>
        <p:nvSpPr>
          <p:cNvPr id="8" name="Freeform 8"/>
          <p:cNvSpPr/>
          <p:nvPr/>
        </p:nvSpPr>
        <p:spPr>
          <a:xfrm>
            <a:off x="7123439" y="4741800"/>
            <a:ext cx="9601428" cy="4097271"/>
          </a:xfrm>
          <a:custGeom>
            <a:avLst/>
            <a:gdLst/>
            <a:ahLst/>
            <a:cxnLst/>
            <a:rect l="l" t="t" r="r" b="b"/>
            <a:pathLst>
              <a:path w="9601428" h="4097271">
                <a:moveTo>
                  <a:pt x="0" y="0"/>
                </a:moveTo>
                <a:lnTo>
                  <a:pt x="9601429" y="0"/>
                </a:lnTo>
                <a:lnTo>
                  <a:pt x="9601429" y="4097271"/>
                </a:lnTo>
                <a:lnTo>
                  <a:pt x="0" y="4097271"/>
                </a:lnTo>
                <a:lnTo>
                  <a:pt x="0" y="0"/>
                </a:lnTo>
                <a:close/>
              </a:path>
            </a:pathLst>
          </a:custGeom>
          <a:blipFill>
            <a:blip r:embed="rId8"/>
            <a:stretch>
              <a:fillRect t="-2053" b="-2053"/>
            </a:stretch>
          </a:blipFill>
        </p:spPr>
      </p:sp>
      <p:sp>
        <p:nvSpPr>
          <p:cNvPr id="9" name="TextBox 9"/>
          <p:cNvSpPr txBox="1"/>
          <p:nvPr/>
        </p:nvSpPr>
        <p:spPr>
          <a:xfrm>
            <a:off x="1493652" y="238092"/>
            <a:ext cx="16230600" cy="1012190"/>
          </a:xfrm>
          <a:prstGeom prst="rect">
            <a:avLst/>
          </a:prstGeom>
        </p:spPr>
        <p:txBody>
          <a:bodyPr lIns="0" tIns="0" rIns="0" bIns="0" rtlCol="0" anchor="t">
            <a:spAutoFit/>
          </a:bodyPr>
          <a:lstStyle/>
          <a:p>
            <a:pPr algn="ctr">
              <a:lnSpc>
                <a:spcPts val="4060"/>
              </a:lnSpc>
            </a:pPr>
            <a:r>
              <a:rPr lang="en-US" sz="2900">
                <a:solidFill>
                  <a:srgbClr val="FFFFFF"/>
                </a:solidFill>
                <a:latin typeface="Canva Sans"/>
              </a:rPr>
              <a:t>AS THIS IS A MODEL FORM OF OUTPUT WE HAVE USED A BASIC SENSORS FOR SENSING THE ENVIRONMENTAL PARAMETERS WHICH AFFECTS CARDIO-RESPIRATORY PATIENTS</a:t>
            </a:r>
          </a:p>
        </p:txBody>
      </p:sp>
      <p:sp>
        <p:nvSpPr>
          <p:cNvPr id="10" name="TextBox 10"/>
          <p:cNvSpPr txBox="1"/>
          <p:nvPr/>
        </p:nvSpPr>
        <p:spPr>
          <a:xfrm>
            <a:off x="9507834" y="8767127"/>
            <a:ext cx="4832639" cy="887095"/>
          </a:xfrm>
          <a:prstGeom prst="rect">
            <a:avLst/>
          </a:prstGeom>
        </p:spPr>
        <p:txBody>
          <a:bodyPr lIns="0" tIns="0" rIns="0" bIns="0" rtlCol="0" anchor="t">
            <a:spAutoFit/>
          </a:bodyPr>
          <a:lstStyle/>
          <a:p>
            <a:pPr algn="ctr">
              <a:lnSpc>
                <a:spcPts val="7279"/>
              </a:lnSpc>
            </a:pPr>
            <a:r>
              <a:rPr lang="en-US" sz="5199">
                <a:solidFill>
                  <a:srgbClr val="F7F6F6"/>
                </a:solidFill>
                <a:latin typeface="Canva Sans Bold"/>
              </a:rPr>
              <a:t>THINGS SPEAK</a:t>
            </a:r>
          </a:p>
        </p:txBody>
      </p:sp>
      <p:sp>
        <p:nvSpPr>
          <p:cNvPr id="11" name="TextBox 11"/>
          <p:cNvSpPr txBox="1"/>
          <p:nvPr/>
        </p:nvSpPr>
        <p:spPr>
          <a:xfrm>
            <a:off x="9691948" y="9616123"/>
            <a:ext cx="4464411" cy="464820"/>
          </a:xfrm>
          <a:prstGeom prst="rect">
            <a:avLst/>
          </a:prstGeom>
        </p:spPr>
        <p:txBody>
          <a:bodyPr lIns="0" tIns="0" rIns="0" bIns="0" rtlCol="0" anchor="t">
            <a:spAutoFit/>
          </a:bodyPr>
          <a:lstStyle/>
          <a:p>
            <a:pPr algn="ctr">
              <a:lnSpc>
                <a:spcPts val="3780"/>
              </a:lnSpc>
            </a:pPr>
            <a:r>
              <a:rPr lang="en-US" sz="2700">
                <a:solidFill>
                  <a:srgbClr val="FAFCF9"/>
                </a:solidFill>
                <a:latin typeface="Canva Sans"/>
              </a:rPr>
              <a:t>IOT ANALYTICS PLATFORM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4908839" y="9124872"/>
            <a:ext cx="27488974" cy="5102625"/>
            <a:chOff x="0" y="0"/>
            <a:chExt cx="7239895" cy="1343901"/>
          </a:xfrm>
        </p:grpSpPr>
        <p:sp>
          <p:nvSpPr>
            <p:cNvPr id="3" name="Freeform 3"/>
            <p:cNvSpPr/>
            <p:nvPr/>
          </p:nvSpPr>
          <p:spPr>
            <a:xfrm>
              <a:off x="0" y="0"/>
              <a:ext cx="7239895" cy="1343901"/>
            </a:xfrm>
            <a:custGeom>
              <a:avLst/>
              <a:gdLst/>
              <a:ahLst/>
              <a:cxnLst/>
              <a:rect l="l" t="t" r="r" b="b"/>
              <a:pathLst>
                <a:path w="7239895" h="1343901">
                  <a:moveTo>
                    <a:pt x="0" y="0"/>
                  </a:moveTo>
                  <a:lnTo>
                    <a:pt x="7239895" y="0"/>
                  </a:lnTo>
                  <a:lnTo>
                    <a:pt x="7239895" y="1343901"/>
                  </a:lnTo>
                  <a:lnTo>
                    <a:pt x="0" y="1343901"/>
                  </a:lnTo>
                  <a:close/>
                </a:path>
              </a:pathLst>
            </a:custGeom>
            <a:solidFill>
              <a:srgbClr val="35858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40390" y="1655810"/>
            <a:ext cx="4173353" cy="6052744"/>
          </a:xfrm>
          <a:custGeom>
            <a:avLst/>
            <a:gdLst/>
            <a:ahLst/>
            <a:cxnLst/>
            <a:rect l="l" t="t" r="r" b="b"/>
            <a:pathLst>
              <a:path w="4173353" h="6052744">
                <a:moveTo>
                  <a:pt x="0" y="0"/>
                </a:moveTo>
                <a:lnTo>
                  <a:pt x="4173352" y="0"/>
                </a:lnTo>
                <a:lnTo>
                  <a:pt x="4173352" y="6052744"/>
                </a:lnTo>
                <a:lnTo>
                  <a:pt x="0" y="6052744"/>
                </a:lnTo>
                <a:lnTo>
                  <a:pt x="0" y="0"/>
                </a:lnTo>
                <a:close/>
              </a:path>
            </a:pathLst>
          </a:custGeom>
          <a:blipFill>
            <a:blip r:embed="rId2"/>
            <a:stretch>
              <a:fillRect t="-8089" r="-96787" b="-29473"/>
            </a:stretch>
          </a:blipFill>
        </p:spPr>
      </p:sp>
      <p:sp>
        <p:nvSpPr>
          <p:cNvPr id="6" name="Freeform 6"/>
          <p:cNvSpPr/>
          <p:nvPr/>
        </p:nvSpPr>
        <p:spPr>
          <a:xfrm>
            <a:off x="5184542" y="1655810"/>
            <a:ext cx="6312788" cy="6052744"/>
          </a:xfrm>
          <a:custGeom>
            <a:avLst/>
            <a:gdLst/>
            <a:ahLst/>
            <a:cxnLst/>
            <a:rect l="l" t="t" r="r" b="b"/>
            <a:pathLst>
              <a:path w="6312788" h="6052744">
                <a:moveTo>
                  <a:pt x="0" y="0"/>
                </a:moveTo>
                <a:lnTo>
                  <a:pt x="6312788" y="0"/>
                </a:lnTo>
                <a:lnTo>
                  <a:pt x="6312788" y="6052744"/>
                </a:lnTo>
                <a:lnTo>
                  <a:pt x="0" y="6052744"/>
                </a:lnTo>
                <a:lnTo>
                  <a:pt x="0" y="0"/>
                </a:lnTo>
                <a:close/>
              </a:path>
            </a:pathLst>
          </a:custGeom>
          <a:blipFill>
            <a:blip r:embed="rId3"/>
            <a:stretch>
              <a:fillRect r="-48503" b="-3402"/>
            </a:stretch>
          </a:blipFill>
        </p:spPr>
      </p:sp>
      <p:sp>
        <p:nvSpPr>
          <p:cNvPr id="7" name="Freeform 7"/>
          <p:cNvSpPr/>
          <p:nvPr/>
        </p:nvSpPr>
        <p:spPr>
          <a:xfrm>
            <a:off x="12068830" y="1655810"/>
            <a:ext cx="5801946" cy="6089693"/>
          </a:xfrm>
          <a:custGeom>
            <a:avLst/>
            <a:gdLst/>
            <a:ahLst/>
            <a:cxnLst/>
            <a:rect l="l" t="t" r="r" b="b"/>
            <a:pathLst>
              <a:path w="5801946" h="6089693">
                <a:moveTo>
                  <a:pt x="0" y="0"/>
                </a:moveTo>
                <a:lnTo>
                  <a:pt x="5801947" y="0"/>
                </a:lnTo>
                <a:lnTo>
                  <a:pt x="5801947" y="6089693"/>
                </a:lnTo>
                <a:lnTo>
                  <a:pt x="0" y="6089693"/>
                </a:lnTo>
                <a:lnTo>
                  <a:pt x="0" y="0"/>
                </a:lnTo>
                <a:close/>
              </a:path>
            </a:pathLst>
          </a:custGeom>
          <a:blipFill>
            <a:blip r:embed="rId4"/>
            <a:stretch>
              <a:fillRect r="-49304"/>
            </a:stretch>
          </a:blipFill>
        </p:spPr>
      </p:sp>
      <p:sp>
        <p:nvSpPr>
          <p:cNvPr id="8" name="TextBox 8"/>
          <p:cNvSpPr txBox="1"/>
          <p:nvPr/>
        </p:nvSpPr>
        <p:spPr>
          <a:xfrm>
            <a:off x="5603166" y="9001047"/>
            <a:ext cx="6464964" cy="1097332"/>
          </a:xfrm>
          <a:prstGeom prst="rect">
            <a:avLst/>
          </a:prstGeom>
        </p:spPr>
        <p:txBody>
          <a:bodyPr lIns="0" tIns="0" rIns="0" bIns="0" rtlCol="0" anchor="t">
            <a:spAutoFit/>
          </a:bodyPr>
          <a:lstStyle/>
          <a:p>
            <a:pPr algn="ctr">
              <a:lnSpc>
                <a:spcPts val="8987"/>
              </a:lnSpc>
            </a:pPr>
            <a:r>
              <a:rPr lang="en-US" sz="6419">
                <a:solidFill>
                  <a:srgbClr val="FFFFFF"/>
                </a:solidFill>
                <a:latin typeface="Canva Sans Bold"/>
              </a:rPr>
              <a:t>DATA ANALYSIS</a:t>
            </a:r>
          </a:p>
        </p:txBody>
      </p:sp>
      <p:sp>
        <p:nvSpPr>
          <p:cNvPr id="9" name="TextBox 9"/>
          <p:cNvSpPr txBox="1"/>
          <p:nvPr/>
        </p:nvSpPr>
        <p:spPr>
          <a:xfrm>
            <a:off x="0" y="42227"/>
            <a:ext cx="6214305" cy="887095"/>
          </a:xfrm>
          <a:prstGeom prst="rect">
            <a:avLst/>
          </a:prstGeom>
        </p:spPr>
        <p:txBody>
          <a:bodyPr lIns="0" tIns="0" rIns="0" bIns="0" rtlCol="0" anchor="t">
            <a:spAutoFit/>
          </a:bodyPr>
          <a:lstStyle/>
          <a:p>
            <a:pPr algn="ctr">
              <a:lnSpc>
                <a:spcPts val="7279"/>
              </a:lnSpc>
            </a:pPr>
            <a:r>
              <a:rPr lang="en-US" sz="5199" u="sng">
                <a:solidFill>
                  <a:srgbClr val="FFFFFF"/>
                </a:solidFill>
                <a:latin typeface="Canva Sans Bold"/>
              </a:rPr>
              <a:t>DATA COLLECTION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666</Words>
  <Application>Microsoft Office PowerPoint</Application>
  <PresentationFormat>Custom</PresentationFormat>
  <Paragraphs>66</Paragraphs>
  <Slides>16</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Roboto Condensed</vt:lpstr>
      <vt:lpstr>Canva Sans</vt:lpstr>
      <vt:lpstr>Arial</vt:lpstr>
      <vt:lpstr>Calibri</vt:lpstr>
      <vt:lpstr>Roboto Condensed Bold</vt:lpstr>
      <vt:lpstr>Canva Sans Bold</vt:lpstr>
      <vt:lpstr>Open Sans Bold</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Enviro-predict health guard+</dc:title>
  <cp:lastModifiedBy>shakeel rifath</cp:lastModifiedBy>
  <cp:revision>3</cp:revision>
  <dcterms:created xsi:type="dcterms:W3CDTF">2006-08-16T00:00:00Z</dcterms:created>
  <dcterms:modified xsi:type="dcterms:W3CDTF">2023-10-21T16:17:37Z</dcterms:modified>
  <dc:identifier>DAFvkxGzRvY</dc:identifier>
</cp:coreProperties>
</file>